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9" r:id="rId5"/>
    <p:sldId id="273" r:id="rId6"/>
    <p:sldId id="274" r:id="rId7"/>
    <p:sldId id="265" r:id="rId8"/>
    <p:sldId id="268" r:id="rId9"/>
    <p:sldId id="266" r:id="rId10"/>
    <p:sldId id="276" r:id="rId11"/>
    <p:sldId id="271" r:id="rId12"/>
    <p:sldId id="270" r:id="rId13"/>
    <p:sldId id="267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94E2-8ECA-6173-12CD-720DCEDA9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1F8A4-8B5F-DC63-5D82-B73560A90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C6F0E-AA08-EDCA-44A8-CE4B9266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D34EC-CC52-D6E8-1195-ACA4BA06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0D622-54B8-0AF1-B981-3FE9EF737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8912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A401B-A667-D34E-6462-9D110148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BCEC46-9AAA-7CA4-1458-17BD79881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4EF60-9BE6-8D3A-396F-F0446817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2A2FC-BA57-FF93-B14F-741DFDDA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8ED61-3894-8B77-F233-FE56B5D65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854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1F3A1D-B478-48F0-3AEE-FE2CFCF47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96B72-F4FF-91FB-92FA-FD3BBF777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6BFA-C7FA-38A0-105F-DFFC6D5E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B17D6-8DD7-42CB-58E3-FF4D569DB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0E86B-504B-3D24-E750-34B4F990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876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C41D7-CBB0-E47F-84C1-6C4AA6BA3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2D16-0C68-FA65-5E3F-EAC913CA6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91DF-5826-44DE-4756-67BF38BB5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C6BDF-B3A8-000E-A9DF-55109EFE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9DCAB-FB94-A7CC-3C9A-80B2A73DB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667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322A-DEF6-3A6E-65AD-A647CD53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28542-5351-F11B-A850-EAF7C1C28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EF1F-64B8-CFE8-B0F1-A2C87425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6B3C1-90EA-D860-A6C3-9B0916687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0DCE6-7137-6528-FD21-71722D7F3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4015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9980-BB98-DA24-BFD7-30877984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7422E-0BF2-A6C6-1777-610A5C671F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979EE-A6E0-2B67-3F03-8B949E39C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19B55-094D-1A38-2BF4-349ACD9C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0D550-48F4-FD1D-F43F-F0D78944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68F66-A5B4-C93A-6ADC-61A3E3A53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08760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37A6-5A54-0154-0C14-C792CEE4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86D8A-F51C-C82D-EA38-4A6173371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8A7A8-9737-D2CB-ED4C-6D179A6D3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A1C0F-B9B0-4310-96D7-B4CD6F25D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D49E9-2519-FB0C-8374-84A160F1B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873725-4AD0-2ACB-D164-AC8413A9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D64E3-1063-4764-143B-6DF6CF11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E3C79E-994F-4223-992B-B9F57796A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9993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8772-EEC6-534B-AEAA-846FF19FD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9DE02-F594-CF46-D593-8D665758F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282A6-35E0-559A-E656-6C37D9F5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AB9986-5424-1B5D-52DF-7F0C7BB2A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71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C3D51-7E90-2E22-5996-4BB252F9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B67AE-5D2A-CA55-93DE-58C8CCA25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56703-1899-F3EA-BE5E-58647439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212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0EFD1-43CE-8F72-C86C-7E4F0A598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9B850-6105-B523-0BFB-B61061B3B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48BF1-A3F4-134D-D34E-5ED2AC20E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9C06E-A6CB-F1A0-455D-0F2C7EB8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BC769-7BA3-9CBF-0EDB-52ADFD88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B407E-6014-E339-368A-77B95175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4995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EEF3-E92F-3B21-BAEB-500411B6A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FA7133-2AA1-1C36-8E79-33647BE9A2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E7617F-05B5-5FE7-4761-CE9E46801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557C5F-0C8F-4A20-71F6-0EF46931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75A4E-3F76-D593-11F1-DB828C469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1DC9A9-A6F9-9773-DB2B-8C524145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621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31320B-5534-E41C-7568-0866A6EE4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E0EF1-824E-F423-BAE4-96B150B95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B030E-CB46-36CB-73B6-812DE3927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BC18F-80DC-4AE2-AC51-51F4A099D4ED}" type="datetimeFigureOut">
              <a:rPr lang="en-SG" smtClean="0"/>
              <a:t>7/2/2023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2A079-5DA6-B45E-FC84-21EF56678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C3538-F70F-D937-B63D-486E2A7BC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03E13-3F53-4D6A-9D11-1644CF9EB3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1655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.svg"/><Relationship Id="rId18" Type="http://schemas.openxmlformats.org/officeDocument/2006/relationships/image" Target="../media/image23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17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4.png"/><Relationship Id="rId4" Type="http://schemas.openxmlformats.org/officeDocument/2006/relationships/image" Target="../media/image5.svg"/><Relationship Id="rId9" Type="http://schemas.openxmlformats.org/officeDocument/2006/relationships/image" Target="../media/image3.svg"/><Relationship Id="rId1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%E0%A4%A7%E0%A4%A8%E0%A5%8D%E0%A4%AF%E0%A4%B5%E0%A4%BE%E0%A4%A6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11" Type="http://schemas.openxmlformats.org/officeDocument/2006/relationships/image" Target="../media/image3.svg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image" Target="../media/image12.svg"/><Relationship Id="rId9" Type="http://schemas.openxmlformats.org/officeDocument/2006/relationships/image" Target="../media/image8.png"/><Relationship Id="rId1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7.svg"/><Relationship Id="rId12" Type="http://schemas.openxmlformats.org/officeDocument/2006/relationships/image" Target="../media/image14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17.svg"/><Relationship Id="rId10" Type="http://schemas.openxmlformats.org/officeDocument/2006/relationships/image" Target="../media/image19.sv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752D9-5B76-DC35-CD40-0A073C785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37" y="4004733"/>
            <a:ext cx="11877869" cy="1757362"/>
          </a:xfrm>
        </p:spPr>
        <p:txBody>
          <a:bodyPr/>
          <a:lstStyle/>
          <a:p>
            <a:r>
              <a:rPr lang="en-SG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</a:t>
            </a:r>
            <a:r>
              <a:rPr lang="en-SG" dirty="0">
                <a:solidFill>
                  <a:schemeClr val="bg1"/>
                </a:solidFill>
              </a:rPr>
              <a:t>ind </a:t>
            </a:r>
            <a:r>
              <a:rPr lang="en-SG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</a:t>
            </a:r>
            <a:r>
              <a:rPr lang="en-SG" dirty="0">
                <a:solidFill>
                  <a:schemeClr val="bg1"/>
                </a:solidFill>
              </a:rPr>
              <a:t>ower Predictive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6BEAFF-684E-1E06-A96F-8B1D1555A0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89638"/>
            <a:ext cx="9144000" cy="360362"/>
          </a:xfrm>
        </p:spPr>
        <p:txBody>
          <a:bodyPr>
            <a:normAutofit fontScale="92500" lnSpcReduction="20000"/>
          </a:bodyPr>
          <a:lstStyle/>
          <a:p>
            <a:r>
              <a:rPr lang="en-SG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Final</a:t>
            </a:r>
            <a:r>
              <a:rPr lang="en-SG" dirty="0">
                <a:solidFill>
                  <a:schemeClr val="bg1"/>
                </a:solidFill>
              </a:rPr>
              <a:t> Project for </a:t>
            </a:r>
            <a:r>
              <a:rPr lang="en-SG" b="1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Ironhack</a:t>
            </a:r>
            <a:r>
              <a:rPr lang="en-SG" dirty="0">
                <a:solidFill>
                  <a:schemeClr val="bg1"/>
                </a:solidFill>
              </a:rPr>
              <a:t> Bootcamp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A3EF8-44E5-36EA-8641-6C7C257A0099}"/>
              </a:ext>
            </a:extLst>
          </p:cNvPr>
          <p:cNvSpPr txBox="1"/>
          <p:nvPr/>
        </p:nvSpPr>
        <p:spPr>
          <a:xfrm>
            <a:off x="10375641" y="6392877"/>
            <a:ext cx="181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en-SG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SG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ipu</a:t>
            </a:r>
            <a:r>
              <a:rPr lang="en-SG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SG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SG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SG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husha</a:t>
            </a:r>
            <a:r>
              <a:rPr lang="en-SG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647094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D72513-C327-A586-0A7C-82346341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25" y="2374316"/>
            <a:ext cx="3334215" cy="771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A304E4-D36F-BB8D-FE06-E45FAAA14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562" y="2344099"/>
            <a:ext cx="3672882" cy="788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2800CFF-6B08-441D-D37C-D39F110D9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3606"/>
              </p:ext>
            </p:extLst>
          </p:nvPr>
        </p:nvGraphicFramePr>
        <p:xfrm>
          <a:off x="4157133" y="4097867"/>
          <a:ext cx="3877734" cy="2590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38867">
                  <a:extLst>
                    <a:ext uri="{9D8B030D-6E8A-4147-A177-3AD203B41FA5}">
                      <a16:colId xmlns:a16="http://schemas.microsoft.com/office/drawing/2014/main" val="1646629628"/>
                    </a:ext>
                  </a:extLst>
                </a:gridCol>
                <a:gridCol w="1938867">
                  <a:extLst>
                    <a:ext uri="{9D8B030D-6E8A-4147-A177-3AD203B41FA5}">
                      <a16:colId xmlns:a16="http://schemas.microsoft.com/office/drawing/2014/main" val="4007379085"/>
                    </a:ext>
                  </a:extLst>
                </a:gridCol>
              </a:tblGrid>
              <a:tr h="277706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52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7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934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698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389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453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946715"/>
                  </a:ext>
                </a:extLst>
              </a:tr>
            </a:tbl>
          </a:graphicData>
        </a:graphic>
      </p:graphicFrame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4B0367A7-CA53-D9BE-CE9B-D3E18A09685A}"/>
              </a:ext>
            </a:extLst>
          </p:cNvPr>
          <p:cNvCxnSpPr>
            <a:stCxn id="6" idx="2"/>
            <a:endCxn id="9" idx="1"/>
          </p:cNvCxnSpPr>
          <p:nvPr/>
        </p:nvCxnSpPr>
        <p:spPr>
          <a:xfrm rot="16200000" flipH="1">
            <a:off x="2246074" y="3482208"/>
            <a:ext cx="2247318" cy="1574800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7C2E65C-3A2C-E75F-78FA-7AA13FE1017D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rot="5400000">
            <a:off x="7776703" y="3390967"/>
            <a:ext cx="2260464" cy="1744136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15F94C-018E-5D7D-693B-BCC7D0BDFAA6}"/>
              </a:ext>
            </a:extLst>
          </p:cNvPr>
          <p:cNvSpPr txBox="1"/>
          <p:nvPr/>
        </p:nvSpPr>
        <p:spPr>
          <a:xfrm>
            <a:off x="7586136" y="1048699"/>
            <a:ext cx="4385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Selenium 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Scraping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715536-97F1-73D5-8299-BEF40C6788E0}"/>
              </a:ext>
            </a:extLst>
          </p:cNvPr>
          <p:cNvSpPr txBox="1"/>
          <p:nvPr/>
        </p:nvSpPr>
        <p:spPr>
          <a:xfrm>
            <a:off x="389465" y="1078916"/>
            <a:ext cx="4385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 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193025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C397-6E3C-E7D6-1936-0B99E4A3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5201"/>
            <a:ext cx="10515600" cy="4893733"/>
          </a:xfrm>
        </p:spPr>
        <p:txBody>
          <a:bodyPr>
            <a:noAutofit/>
          </a:bodyPr>
          <a:lstStyle/>
          <a:p>
            <a:r>
              <a:rPr lang="en-SG" sz="3600" dirty="0">
                <a:solidFill>
                  <a:schemeClr val="bg1"/>
                </a:solidFill>
              </a:rPr>
              <a:t>- As,</a:t>
            </a:r>
            <a:r>
              <a:rPr lang="en-SG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only </a:t>
            </a:r>
            <a:r>
              <a:rPr lang="en-SG" sz="3600" b="1" dirty="0">
                <a:solidFill>
                  <a:schemeClr val="bg1"/>
                </a:solidFill>
              </a:rPr>
              <a:t>l</a:t>
            </a:r>
            <a:r>
              <a:rPr lang="en-SG" sz="3600" dirty="0">
                <a:solidFill>
                  <a:schemeClr val="bg1"/>
                </a:solidFill>
              </a:rPr>
              <a:t>ast month’s power generation data was available for each windfarm. </a:t>
            </a:r>
            <a:br>
              <a:rPr lang="en-SG" sz="3600" dirty="0">
                <a:solidFill>
                  <a:schemeClr val="bg1"/>
                </a:solidFill>
              </a:rPr>
            </a:br>
            <a:r>
              <a:rPr lang="en-SG" sz="3600" dirty="0">
                <a:solidFill>
                  <a:schemeClr val="bg1"/>
                </a:solidFill>
              </a:rPr>
              <a:t>- This was used to build the model with input features as monthly averaged </a:t>
            </a:r>
            <a:r>
              <a:rPr lang="en-SG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weather</a:t>
            </a:r>
            <a:r>
              <a:rPr lang="en-SG" sz="3600" dirty="0">
                <a:solidFill>
                  <a:schemeClr val="bg1"/>
                </a:solidFill>
              </a:rPr>
              <a:t> data. </a:t>
            </a:r>
            <a:br>
              <a:rPr lang="en-SG" sz="3600" dirty="0">
                <a:solidFill>
                  <a:schemeClr val="bg1"/>
                </a:solidFill>
              </a:rPr>
            </a:br>
            <a:r>
              <a:rPr lang="en-SG" sz="3600" dirty="0">
                <a:solidFill>
                  <a:schemeClr val="bg1"/>
                </a:solidFill>
              </a:rPr>
              <a:t>- The data set was compiled as one row for each windfarm with corresponding </a:t>
            </a:r>
            <a:r>
              <a:rPr lang="en-SG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power</a:t>
            </a:r>
            <a:r>
              <a:rPr lang="en-SG" sz="3600" dirty="0">
                <a:solidFill>
                  <a:schemeClr val="bg1"/>
                </a:solidFill>
              </a:rPr>
              <a:t> output. </a:t>
            </a:r>
            <a:br>
              <a:rPr lang="en-SG" sz="3600" dirty="0">
                <a:solidFill>
                  <a:schemeClr val="bg1"/>
                </a:solidFill>
              </a:rPr>
            </a:br>
            <a:r>
              <a:rPr lang="en-SG" sz="3600" dirty="0">
                <a:solidFill>
                  <a:schemeClr val="bg1"/>
                </a:solidFill>
              </a:rPr>
              <a:t>- </a:t>
            </a:r>
            <a:r>
              <a:rPr lang="en-SG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Random Forest Regressor</a:t>
            </a:r>
            <a:r>
              <a:rPr lang="en-SG" sz="3600" dirty="0">
                <a:solidFill>
                  <a:schemeClr val="bg1"/>
                </a:solidFill>
              </a:rPr>
              <a:t> was used to build the model.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048DF-F6A4-8CC4-A66D-F51CB7FFBE10}"/>
              </a:ext>
            </a:extLst>
          </p:cNvPr>
          <p:cNvSpPr txBox="1"/>
          <p:nvPr/>
        </p:nvSpPr>
        <p:spPr>
          <a:xfrm>
            <a:off x="-149998" y="342037"/>
            <a:ext cx="62459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Historical Monthly Data  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each wind farm lacking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74CBD0-6D01-0C42-B50D-BCE9A1BF89F0}"/>
              </a:ext>
            </a:extLst>
          </p:cNvPr>
          <p:cNvSpPr txBox="1"/>
          <p:nvPr/>
        </p:nvSpPr>
        <p:spPr>
          <a:xfrm>
            <a:off x="6096000" y="1163304"/>
            <a:ext cx="59351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Exhaustive weather features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lacking</a:t>
            </a:r>
          </a:p>
        </p:txBody>
      </p:sp>
    </p:spTree>
    <p:extLst>
      <p:ext uri="{BB962C8B-B14F-4D97-AF65-F5344CB8AC3E}">
        <p14:creationId xmlns:p14="http://schemas.microsoft.com/office/powerpoint/2010/main" val="697252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C397-6E3C-E7D6-1936-0B99E4A3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G" sz="6600" b="1" dirty="0">
                <a:solidFill>
                  <a:schemeClr val="bg1"/>
                </a:solidFill>
              </a:rPr>
              <a:t>The </a:t>
            </a:r>
            <a:r>
              <a:rPr lang="en-SG" sz="6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SG" sz="6600" b="1" dirty="0">
                <a:solidFill>
                  <a:schemeClr val="bg1"/>
                </a:solidFill>
              </a:rPr>
              <a:t>pproach (</a:t>
            </a:r>
            <a:r>
              <a:rPr lang="en-SG" sz="6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</a:t>
            </a:r>
            <a:r>
              <a:rPr lang="en-SG" sz="6600" b="1" dirty="0">
                <a:solidFill>
                  <a:schemeClr val="bg1"/>
                </a:solidFill>
              </a:rPr>
              <a:t>dea</a:t>
            </a:r>
            <a:r>
              <a:rPr lang="en-SG" sz="6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</a:t>
            </a:r>
            <a:r>
              <a:rPr lang="en-SG" sz="66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F3EA6-4264-0317-DAA6-F882C078BB98}"/>
              </a:ext>
            </a:extLst>
          </p:cNvPr>
          <p:cNvSpPr txBox="1"/>
          <p:nvPr/>
        </p:nvSpPr>
        <p:spPr>
          <a:xfrm>
            <a:off x="93307" y="4869557"/>
            <a:ext cx="12027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WARNING: </a:t>
            </a:r>
            <a:r>
              <a:rPr lang="en-US" dirty="0"/>
              <a:t>Seeing multiple icons on next slide might make you overwhelmed.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B5BD4-291E-A3BD-D7C6-F59A6946BCF6}"/>
              </a:ext>
            </a:extLst>
          </p:cNvPr>
          <p:cNvSpPr txBox="1"/>
          <p:nvPr/>
        </p:nvSpPr>
        <p:spPr>
          <a:xfrm>
            <a:off x="82421" y="3848584"/>
            <a:ext cx="12027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to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scale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the model</a:t>
            </a:r>
            <a:endParaRPr lang="en-S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919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C3DFCA0-1BB3-76ED-9DBD-FBF5CCE4F294}"/>
              </a:ext>
            </a:extLst>
          </p:cNvPr>
          <p:cNvSpPr/>
          <p:nvPr/>
        </p:nvSpPr>
        <p:spPr>
          <a:xfrm>
            <a:off x="1202266" y="277185"/>
            <a:ext cx="9787467" cy="6121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BD52B66-E025-939E-9C33-526A3B33A70A}"/>
              </a:ext>
            </a:extLst>
          </p:cNvPr>
          <p:cNvGrpSpPr/>
          <p:nvPr/>
        </p:nvGrpSpPr>
        <p:grpSpPr>
          <a:xfrm>
            <a:off x="1998221" y="1187336"/>
            <a:ext cx="8709452" cy="5080030"/>
            <a:chOff x="1069747" y="62417"/>
            <a:chExt cx="11051771" cy="6660146"/>
          </a:xfrm>
        </p:grpSpPr>
        <p:pic>
          <p:nvPicPr>
            <p:cNvPr id="138" name="Graphic 137" descr="Windmill">
              <a:extLst>
                <a:ext uri="{FF2B5EF4-FFF2-40B4-BE49-F238E27FC236}">
                  <a16:creationId xmlns:a16="http://schemas.microsoft.com/office/drawing/2014/main" id="{E21CE27A-77DC-1149-7634-E6A9DBBE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65349" y="192266"/>
              <a:ext cx="1134236" cy="1134236"/>
            </a:xfrm>
            <a:prstGeom prst="rect">
              <a:avLst/>
            </a:prstGeom>
          </p:spPr>
        </p:pic>
        <p:pic>
          <p:nvPicPr>
            <p:cNvPr id="139" name="Graphic 138" descr="Windmill">
              <a:extLst>
                <a:ext uri="{FF2B5EF4-FFF2-40B4-BE49-F238E27FC236}">
                  <a16:creationId xmlns:a16="http://schemas.microsoft.com/office/drawing/2014/main" id="{5F173DCA-8FE8-7A91-C28E-6AF8E6D6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65349" y="1896660"/>
              <a:ext cx="1134236" cy="1134236"/>
            </a:xfrm>
            <a:prstGeom prst="rect">
              <a:avLst/>
            </a:prstGeom>
          </p:spPr>
        </p:pic>
        <p:pic>
          <p:nvPicPr>
            <p:cNvPr id="140" name="Graphic 139" descr="Windmill">
              <a:extLst>
                <a:ext uri="{FF2B5EF4-FFF2-40B4-BE49-F238E27FC236}">
                  <a16:creationId xmlns:a16="http://schemas.microsoft.com/office/drawing/2014/main" id="{5BA4067C-7492-705E-DC8A-5BAEF5129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65349" y="3787661"/>
              <a:ext cx="1134236" cy="1134236"/>
            </a:xfrm>
            <a:prstGeom prst="rect">
              <a:avLst/>
            </a:prstGeom>
          </p:spPr>
        </p:pic>
        <p:pic>
          <p:nvPicPr>
            <p:cNvPr id="141" name="Graphic 140" descr="Windmill">
              <a:extLst>
                <a:ext uri="{FF2B5EF4-FFF2-40B4-BE49-F238E27FC236}">
                  <a16:creationId xmlns:a16="http://schemas.microsoft.com/office/drawing/2014/main" id="{68FFAAA1-837D-8860-E01A-F3182FC8D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65349" y="5492055"/>
              <a:ext cx="1134236" cy="1134236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BA336A4-45C0-F9D5-F210-6E64AD6089EA}"/>
                </a:ext>
              </a:extLst>
            </p:cNvPr>
            <p:cNvGrpSpPr/>
            <p:nvPr/>
          </p:nvGrpSpPr>
          <p:grpSpPr>
            <a:xfrm>
              <a:off x="1091684" y="185314"/>
              <a:ext cx="2422800" cy="1353671"/>
              <a:chOff x="531848" y="3516909"/>
              <a:chExt cx="4004181" cy="2236941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01F2E9CC-8D1A-308E-81DB-786C33F94376}"/>
                  </a:ext>
                </a:extLst>
              </p:cNvPr>
              <p:cNvGrpSpPr/>
              <p:nvPr/>
            </p:nvGrpSpPr>
            <p:grpSpPr>
              <a:xfrm>
                <a:off x="531848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47" name="Graphic 246" descr="Rain">
                  <a:extLst>
                    <a:ext uri="{FF2B5EF4-FFF2-40B4-BE49-F238E27FC236}">
                      <a16:creationId xmlns:a16="http://schemas.microsoft.com/office/drawing/2014/main" id="{4B3FF252-4FC7-C52F-80BA-D4FA59048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48" name="Picture 247">
                  <a:extLst>
                    <a:ext uri="{FF2B5EF4-FFF2-40B4-BE49-F238E27FC236}">
                      <a16:creationId xmlns:a16="http://schemas.microsoft.com/office/drawing/2014/main" id="{D25B0593-6A43-80E5-A444-5467464C9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B856186D-D12B-9434-CB0E-2672825F82C9}"/>
                  </a:ext>
                </a:extLst>
              </p:cNvPr>
              <p:cNvGrpSpPr/>
              <p:nvPr/>
            </p:nvGrpSpPr>
            <p:grpSpPr>
              <a:xfrm>
                <a:off x="1501270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45" name="Graphic 244" descr="Rain">
                  <a:extLst>
                    <a:ext uri="{FF2B5EF4-FFF2-40B4-BE49-F238E27FC236}">
                      <a16:creationId xmlns:a16="http://schemas.microsoft.com/office/drawing/2014/main" id="{E77C3BB6-1808-EEB6-8907-A56968F8A8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46" name="Picture 245">
                  <a:extLst>
                    <a:ext uri="{FF2B5EF4-FFF2-40B4-BE49-F238E27FC236}">
                      <a16:creationId xmlns:a16="http://schemas.microsoft.com/office/drawing/2014/main" id="{F1FCE138-E8BD-326B-7855-C632D1AFCC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9843817E-D5C8-D0D5-56D7-1BB3056572F7}"/>
                  </a:ext>
                </a:extLst>
              </p:cNvPr>
              <p:cNvGrpSpPr/>
              <p:nvPr/>
            </p:nvGrpSpPr>
            <p:grpSpPr>
              <a:xfrm>
                <a:off x="2474160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43" name="Graphic 242" descr="Rain">
                  <a:extLst>
                    <a:ext uri="{FF2B5EF4-FFF2-40B4-BE49-F238E27FC236}">
                      <a16:creationId xmlns:a16="http://schemas.microsoft.com/office/drawing/2014/main" id="{D09BF171-4B1E-91A6-40C2-16DDA62D9E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44" name="Picture 243">
                  <a:extLst>
                    <a:ext uri="{FF2B5EF4-FFF2-40B4-BE49-F238E27FC236}">
                      <a16:creationId xmlns:a16="http://schemas.microsoft.com/office/drawing/2014/main" id="{6354C788-910E-5AE3-3614-E86688E7A4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31EAD49D-553C-C2B9-2DE1-BD67AEE8FDEA}"/>
                  </a:ext>
                </a:extLst>
              </p:cNvPr>
              <p:cNvGrpSpPr/>
              <p:nvPr/>
            </p:nvGrpSpPr>
            <p:grpSpPr>
              <a:xfrm>
                <a:off x="3443582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41" name="Graphic 240" descr="Rain">
                  <a:extLst>
                    <a:ext uri="{FF2B5EF4-FFF2-40B4-BE49-F238E27FC236}">
                      <a16:creationId xmlns:a16="http://schemas.microsoft.com/office/drawing/2014/main" id="{5B8FDC3D-5C40-1657-DEB0-F35775EC07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42" name="Picture 241">
                  <a:extLst>
                    <a:ext uri="{FF2B5EF4-FFF2-40B4-BE49-F238E27FC236}">
                      <a16:creationId xmlns:a16="http://schemas.microsoft.com/office/drawing/2014/main" id="{1C29D488-E19F-E221-B0A3-C2226902B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pic>
            <p:nvPicPr>
              <p:cNvPr id="237" name="Graphic 236" descr="Factory">
                <a:extLst>
                  <a:ext uri="{FF2B5EF4-FFF2-40B4-BE49-F238E27FC236}">
                    <a16:creationId xmlns:a16="http://schemas.microsoft.com/office/drawing/2014/main" id="{26572DB0-1513-1211-8F45-107E588361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1848" y="4696915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38" name="Graphic 237" descr="Factory">
                <a:extLst>
                  <a:ext uri="{FF2B5EF4-FFF2-40B4-BE49-F238E27FC236}">
                    <a16:creationId xmlns:a16="http://schemas.microsoft.com/office/drawing/2014/main" id="{26773529-3145-44E6-D315-5976351DC0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501270" y="4694478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39" name="Graphic 238" descr="Factory">
                <a:extLst>
                  <a:ext uri="{FF2B5EF4-FFF2-40B4-BE49-F238E27FC236}">
                    <a16:creationId xmlns:a16="http://schemas.microsoft.com/office/drawing/2014/main" id="{3C7608AE-CB3F-4D35-D2A8-1BF024ECB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09672" y="4696915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40" name="Graphic 239" descr="Factory">
                <a:extLst>
                  <a:ext uri="{FF2B5EF4-FFF2-40B4-BE49-F238E27FC236}">
                    <a16:creationId xmlns:a16="http://schemas.microsoft.com/office/drawing/2014/main" id="{0E2E6F23-0537-0EDA-6917-08BB4EE63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79094" y="4694478"/>
                <a:ext cx="1056935" cy="1056935"/>
              </a:xfrm>
              <a:prstGeom prst="rect">
                <a:avLst/>
              </a:prstGeom>
            </p:spPr>
          </p:pic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BA99606-1D5A-D36D-85BF-79814292E9C3}"/>
                </a:ext>
              </a:extLst>
            </p:cNvPr>
            <p:cNvGrpSpPr/>
            <p:nvPr/>
          </p:nvGrpSpPr>
          <p:grpSpPr>
            <a:xfrm>
              <a:off x="1091684" y="1879011"/>
              <a:ext cx="2422800" cy="1353671"/>
              <a:chOff x="531848" y="3516909"/>
              <a:chExt cx="4004181" cy="2236941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CA4EC702-AB6B-F0BE-1184-272444B42CED}"/>
                  </a:ext>
                </a:extLst>
              </p:cNvPr>
              <p:cNvGrpSpPr/>
              <p:nvPr/>
            </p:nvGrpSpPr>
            <p:grpSpPr>
              <a:xfrm>
                <a:off x="531848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31" name="Graphic 230" descr="Rain">
                  <a:extLst>
                    <a:ext uri="{FF2B5EF4-FFF2-40B4-BE49-F238E27FC236}">
                      <a16:creationId xmlns:a16="http://schemas.microsoft.com/office/drawing/2014/main" id="{CF958D89-A9D2-FD80-726A-396FFF24D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10FA7A04-8645-63B3-BF28-B23306781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C61E1732-5843-251F-C03E-C9A81BDDD84F}"/>
                  </a:ext>
                </a:extLst>
              </p:cNvPr>
              <p:cNvGrpSpPr/>
              <p:nvPr/>
            </p:nvGrpSpPr>
            <p:grpSpPr>
              <a:xfrm>
                <a:off x="1501270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29" name="Graphic 228" descr="Rain">
                  <a:extLst>
                    <a:ext uri="{FF2B5EF4-FFF2-40B4-BE49-F238E27FC236}">
                      <a16:creationId xmlns:a16="http://schemas.microsoft.com/office/drawing/2014/main" id="{63962A96-6939-6887-76C3-57726FF776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3D88809D-4DFA-8E2A-2C2F-3D4BD48B3A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59A203A2-2F33-DBE2-D193-6DA379D822FB}"/>
                  </a:ext>
                </a:extLst>
              </p:cNvPr>
              <p:cNvGrpSpPr/>
              <p:nvPr/>
            </p:nvGrpSpPr>
            <p:grpSpPr>
              <a:xfrm>
                <a:off x="2474160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27" name="Graphic 226" descr="Rain">
                  <a:extLst>
                    <a:ext uri="{FF2B5EF4-FFF2-40B4-BE49-F238E27FC236}">
                      <a16:creationId xmlns:a16="http://schemas.microsoft.com/office/drawing/2014/main" id="{4B0AD005-B140-786B-155C-371533EE03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E81AD10E-8098-EADA-5759-5BE18F1630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2DDDA435-953A-BEE3-AB10-0D115695D1DC}"/>
                  </a:ext>
                </a:extLst>
              </p:cNvPr>
              <p:cNvGrpSpPr/>
              <p:nvPr/>
            </p:nvGrpSpPr>
            <p:grpSpPr>
              <a:xfrm>
                <a:off x="3443582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25" name="Graphic 224" descr="Rain">
                  <a:extLst>
                    <a:ext uri="{FF2B5EF4-FFF2-40B4-BE49-F238E27FC236}">
                      <a16:creationId xmlns:a16="http://schemas.microsoft.com/office/drawing/2014/main" id="{A2AC5B16-9C04-D565-A6C0-1739437758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26" name="Picture 225">
                  <a:extLst>
                    <a:ext uri="{FF2B5EF4-FFF2-40B4-BE49-F238E27FC236}">
                      <a16:creationId xmlns:a16="http://schemas.microsoft.com/office/drawing/2014/main" id="{CAB4993A-B940-551F-5E35-2AA2F391C4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pic>
            <p:nvPicPr>
              <p:cNvPr id="221" name="Graphic 220" descr="Factory">
                <a:extLst>
                  <a:ext uri="{FF2B5EF4-FFF2-40B4-BE49-F238E27FC236}">
                    <a16:creationId xmlns:a16="http://schemas.microsoft.com/office/drawing/2014/main" id="{396C3183-CB4E-1223-9C9D-D18E011CB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1848" y="4696915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22" name="Graphic 221" descr="Factory">
                <a:extLst>
                  <a:ext uri="{FF2B5EF4-FFF2-40B4-BE49-F238E27FC236}">
                    <a16:creationId xmlns:a16="http://schemas.microsoft.com/office/drawing/2014/main" id="{72A605D3-005C-A988-21AA-8AD57900C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501270" y="4694478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23" name="Graphic 222" descr="Factory">
                <a:extLst>
                  <a:ext uri="{FF2B5EF4-FFF2-40B4-BE49-F238E27FC236}">
                    <a16:creationId xmlns:a16="http://schemas.microsoft.com/office/drawing/2014/main" id="{28929F9B-EBE2-AE6B-52E6-0D271242E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09672" y="4696915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24" name="Graphic 223" descr="Factory">
                <a:extLst>
                  <a:ext uri="{FF2B5EF4-FFF2-40B4-BE49-F238E27FC236}">
                    <a16:creationId xmlns:a16="http://schemas.microsoft.com/office/drawing/2014/main" id="{7B22ABAD-B3DF-C31C-3A74-A166D2E55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79094" y="4694478"/>
                <a:ext cx="1056935" cy="1056935"/>
              </a:xfrm>
              <a:prstGeom prst="rect">
                <a:avLst/>
              </a:prstGeom>
            </p:spPr>
          </p:pic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6EBAA62B-0B25-9F53-BF7A-304D3A66E21D}"/>
                </a:ext>
              </a:extLst>
            </p:cNvPr>
            <p:cNvGrpSpPr/>
            <p:nvPr/>
          </p:nvGrpSpPr>
          <p:grpSpPr>
            <a:xfrm>
              <a:off x="1077001" y="3648469"/>
              <a:ext cx="2422800" cy="1353671"/>
              <a:chOff x="531848" y="3516909"/>
              <a:chExt cx="4004181" cy="2236941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2B5AACD7-37D7-2EE9-E807-05D45AC22EF8}"/>
                  </a:ext>
                </a:extLst>
              </p:cNvPr>
              <p:cNvGrpSpPr/>
              <p:nvPr/>
            </p:nvGrpSpPr>
            <p:grpSpPr>
              <a:xfrm>
                <a:off x="531848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15" name="Graphic 214" descr="Rain">
                  <a:extLst>
                    <a:ext uri="{FF2B5EF4-FFF2-40B4-BE49-F238E27FC236}">
                      <a16:creationId xmlns:a16="http://schemas.microsoft.com/office/drawing/2014/main" id="{AE56AC7E-9EFA-2E66-6A46-DA14E04AE1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B55E293F-8972-B81F-93DC-06B790A3DA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AC926071-410D-5D41-BB4A-DCF669D4DFAE}"/>
                  </a:ext>
                </a:extLst>
              </p:cNvPr>
              <p:cNvGrpSpPr/>
              <p:nvPr/>
            </p:nvGrpSpPr>
            <p:grpSpPr>
              <a:xfrm>
                <a:off x="1501270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13" name="Graphic 212" descr="Rain">
                  <a:extLst>
                    <a:ext uri="{FF2B5EF4-FFF2-40B4-BE49-F238E27FC236}">
                      <a16:creationId xmlns:a16="http://schemas.microsoft.com/office/drawing/2014/main" id="{FFBDBF14-5C5B-490C-6D6F-2609D0EF84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50E75D8F-1C42-11BC-93DC-8E1EF7BB66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6E146720-01C0-32D6-5BA6-37568D0EAAA4}"/>
                  </a:ext>
                </a:extLst>
              </p:cNvPr>
              <p:cNvGrpSpPr/>
              <p:nvPr/>
            </p:nvGrpSpPr>
            <p:grpSpPr>
              <a:xfrm>
                <a:off x="2474160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11" name="Graphic 210" descr="Rain">
                  <a:extLst>
                    <a:ext uri="{FF2B5EF4-FFF2-40B4-BE49-F238E27FC236}">
                      <a16:creationId xmlns:a16="http://schemas.microsoft.com/office/drawing/2014/main" id="{F9867000-E295-16AC-ADCB-8A05A31A2F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3781DA64-BDEB-9A11-E650-FCE0670A3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D2668012-185D-C842-42D7-07FAA8CFA76E}"/>
                  </a:ext>
                </a:extLst>
              </p:cNvPr>
              <p:cNvGrpSpPr/>
              <p:nvPr/>
            </p:nvGrpSpPr>
            <p:grpSpPr>
              <a:xfrm>
                <a:off x="3443582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209" name="Graphic 208" descr="Rain">
                  <a:extLst>
                    <a:ext uri="{FF2B5EF4-FFF2-40B4-BE49-F238E27FC236}">
                      <a16:creationId xmlns:a16="http://schemas.microsoft.com/office/drawing/2014/main" id="{350C6022-07E1-DF20-7F11-6DAD1D3AF6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70CB1EA2-1E3F-7B34-B6C6-A35D7A6A5A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pic>
            <p:nvPicPr>
              <p:cNvPr id="205" name="Graphic 204" descr="Factory">
                <a:extLst>
                  <a:ext uri="{FF2B5EF4-FFF2-40B4-BE49-F238E27FC236}">
                    <a16:creationId xmlns:a16="http://schemas.microsoft.com/office/drawing/2014/main" id="{06C3AD1D-E74C-E9C0-C857-7DFE2770D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1848" y="4696915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06" name="Graphic 205" descr="Factory">
                <a:extLst>
                  <a:ext uri="{FF2B5EF4-FFF2-40B4-BE49-F238E27FC236}">
                    <a16:creationId xmlns:a16="http://schemas.microsoft.com/office/drawing/2014/main" id="{7E523B0C-8976-D219-2A25-94DAEE62D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501270" y="4694478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07" name="Graphic 206" descr="Factory">
                <a:extLst>
                  <a:ext uri="{FF2B5EF4-FFF2-40B4-BE49-F238E27FC236}">
                    <a16:creationId xmlns:a16="http://schemas.microsoft.com/office/drawing/2014/main" id="{2CF58C0F-754B-B4B4-9103-6DDE743D7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09672" y="4696915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08" name="Graphic 207" descr="Factory">
                <a:extLst>
                  <a:ext uri="{FF2B5EF4-FFF2-40B4-BE49-F238E27FC236}">
                    <a16:creationId xmlns:a16="http://schemas.microsoft.com/office/drawing/2014/main" id="{8695C4C3-5704-4649-2E16-1B1F96ED8C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79094" y="4694478"/>
                <a:ext cx="1056935" cy="1056935"/>
              </a:xfrm>
              <a:prstGeom prst="rect">
                <a:avLst/>
              </a:prstGeom>
            </p:spPr>
          </p:pic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DFBA8F68-BFA0-0FF1-9291-31976E4D7078}"/>
                </a:ext>
              </a:extLst>
            </p:cNvPr>
            <p:cNvGrpSpPr/>
            <p:nvPr/>
          </p:nvGrpSpPr>
          <p:grpSpPr>
            <a:xfrm>
              <a:off x="1069747" y="5298803"/>
              <a:ext cx="2422800" cy="1353671"/>
              <a:chOff x="531848" y="3516909"/>
              <a:chExt cx="4004181" cy="2236941"/>
            </a:xfrm>
          </p:grpSpPr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6CE84CB1-D8B2-0582-4099-73954F63D86F}"/>
                  </a:ext>
                </a:extLst>
              </p:cNvPr>
              <p:cNvGrpSpPr/>
              <p:nvPr/>
            </p:nvGrpSpPr>
            <p:grpSpPr>
              <a:xfrm>
                <a:off x="531848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199" name="Graphic 198" descr="Rain">
                  <a:extLst>
                    <a:ext uri="{FF2B5EF4-FFF2-40B4-BE49-F238E27FC236}">
                      <a16:creationId xmlns:a16="http://schemas.microsoft.com/office/drawing/2014/main" id="{710BA742-A928-4B48-86D9-15396E14DC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1F11669A-5049-712D-BF2F-106C79502C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D45E2ED3-9F7F-D1DE-9A98-35234D4B0FD4}"/>
                  </a:ext>
                </a:extLst>
              </p:cNvPr>
              <p:cNvGrpSpPr/>
              <p:nvPr/>
            </p:nvGrpSpPr>
            <p:grpSpPr>
              <a:xfrm>
                <a:off x="1501270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197" name="Graphic 196" descr="Rain">
                  <a:extLst>
                    <a:ext uri="{FF2B5EF4-FFF2-40B4-BE49-F238E27FC236}">
                      <a16:creationId xmlns:a16="http://schemas.microsoft.com/office/drawing/2014/main" id="{18B452E3-B7CD-E67B-8998-ABA51392B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9DF67F4F-3E8E-E25D-3A03-5EDB7C2ECC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B0264C42-8334-914E-CF74-EB2E551DDD7A}"/>
                  </a:ext>
                </a:extLst>
              </p:cNvPr>
              <p:cNvGrpSpPr/>
              <p:nvPr/>
            </p:nvGrpSpPr>
            <p:grpSpPr>
              <a:xfrm>
                <a:off x="2474160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195" name="Graphic 194" descr="Rain">
                  <a:extLst>
                    <a:ext uri="{FF2B5EF4-FFF2-40B4-BE49-F238E27FC236}">
                      <a16:creationId xmlns:a16="http://schemas.microsoft.com/office/drawing/2014/main" id="{9A90A639-A2A0-247A-C70E-686497463E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22F410D8-EDBF-32BB-F006-0435CAEAEB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DC970F70-F5B8-8CD4-2994-80D391E57044}"/>
                  </a:ext>
                </a:extLst>
              </p:cNvPr>
              <p:cNvGrpSpPr/>
              <p:nvPr/>
            </p:nvGrpSpPr>
            <p:grpSpPr>
              <a:xfrm>
                <a:off x="3443582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193" name="Graphic 192" descr="Rain">
                  <a:extLst>
                    <a:ext uri="{FF2B5EF4-FFF2-40B4-BE49-F238E27FC236}">
                      <a16:creationId xmlns:a16="http://schemas.microsoft.com/office/drawing/2014/main" id="{8BAA7575-48E2-F393-7794-3B4DE0D179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74B4C906-C484-18BE-4DC0-3528D8E99B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pic>
            <p:nvPicPr>
              <p:cNvPr id="189" name="Graphic 188" descr="Factory">
                <a:extLst>
                  <a:ext uri="{FF2B5EF4-FFF2-40B4-BE49-F238E27FC236}">
                    <a16:creationId xmlns:a16="http://schemas.microsoft.com/office/drawing/2014/main" id="{DBF15A12-275D-75BA-8400-E4DE11A8F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1848" y="4696915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190" name="Graphic 189" descr="Factory">
                <a:extLst>
                  <a:ext uri="{FF2B5EF4-FFF2-40B4-BE49-F238E27FC236}">
                    <a16:creationId xmlns:a16="http://schemas.microsoft.com/office/drawing/2014/main" id="{7E9F1776-2637-A112-9D90-D98055BD4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501270" y="4694478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191" name="Graphic 190" descr="Factory">
                <a:extLst>
                  <a:ext uri="{FF2B5EF4-FFF2-40B4-BE49-F238E27FC236}">
                    <a16:creationId xmlns:a16="http://schemas.microsoft.com/office/drawing/2014/main" id="{2DC0FC89-D76B-167B-B383-EAFC90C2A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09672" y="4696915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192" name="Graphic 191" descr="Factory">
                <a:extLst>
                  <a:ext uri="{FF2B5EF4-FFF2-40B4-BE49-F238E27FC236}">
                    <a16:creationId xmlns:a16="http://schemas.microsoft.com/office/drawing/2014/main" id="{9D645E06-B2F2-7EED-248A-372EDBA28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79094" y="4694478"/>
                <a:ext cx="1056935" cy="1056935"/>
              </a:xfrm>
              <a:prstGeom prst="rect">
                <a:avLst/>
              </a:prstGeom>
            </p:spPr>
          </p:pic>
        </p:grpSp>
        <p:sp>
          <p:nvSpPr>
            <p:cNvPr id="146" name="Arrow: Chevron 145">
              <a:extLst>
                <a:ext uri="{FF2B5EF4-FFF2-40B4-BE49-F238E27FC236}">
                  <a16:creationId xmlns:a16="http://schemas.microsoft.com/office/drawing/2014/main" id="{FA4EC3F1-5B59-E499-8B83-6000714DDAC8}"/>
                </a:ext>
              </a:extLst>
            </p:cNvPr>
            <p:cNvSpPr/>
            <p:nvPr/>
          </p:nvSpPr>
          <p:spPr>
            <a:xfrm>
              <a:off x="4109508" y="527761"/>
              <a:ext cx="531845" cy="74030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7" name="Arrow: Chevron 146">
              <a:extLst>
                <a:ext uri="{FF2B5EF4-FFF2-40B4-BE49-F238E27FC236}">
                  <a16:creationId xmlns:a16="http://schemas.microsoft.com/office/drawing/2014/main" id="{CEAA6281-5B90-A16A-F010-ABBE3E8965FE}"/>
                </a:ext>
              </a:extLst>
            </p:cNvPr>
            <p:cNvSpPr/>
            <p:nvPr/>
          </p:nvSpPr>
          <p:spPr>
            <a:xfrm>
              <a:off x="4106553" y="2185695"/>
              <a:ext cx="531845" cy="74030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8" name="Arrow: Chevron 147">
              <a:extLst>
                <a:ext uri="{FF2B5EF4-FFF2-40B4-BE49-F238E27FC236}">
                  <a16:creationId xmlns:a16="http://schemas.microsoft.com/office/drawing/2014/main" id="{8467ADEB-5F1E-1B31-D068-A65FA94C942B}"/>
                </a:ext>
              </a:extLst>
            </p:cNvPr>
            <p:cNvSpPr/>
            <p:nvPr/>
          </p:nvSpPr>
          <p:spPr>
            <a:xfrm>
              <a:off x="4106553" y="4055250"/>
              <a:ext cx="531845" cy="74030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49" name="Arrow: Chevron 148">
              <a:extLst>
                <a:ext uri="{FF2B5EF4-FFF2-40B4-BE49-F238E27FC236}">
                  <a16:creationId xmlns:a16="http://schemas.microsoft.com/office/drawing/2014/main" id="{E934740C-4ACC-D1A6-190A-CB2A58F91CCF}"/>
                </a:ext>
              </a:extLst>
            </p:cNvPr>
            <p:cNvSpPr/>
            <p:nvPr/>
          </p:nvSpPr>
          <p:spPr>
            <a:xfrm>
              <a:off x="4102397" y="5729463"/>
              <a:ext cx="531845" cy="74030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150" name="Arrow: Right 149">
              <a:extLst>
                <a:ext uri="{FF2B5EF4-FFF2-40B4-BE49-F238E27FC236}">
                  <a16:creationId xmlns:a16="http://schemas.microsoft.com/office/drawing/2014/main" id="{CD3E5CCF-2916-88DD-841C-8295CF70C36D}"/>
                </a:ext>
              </a:extLst>
            </p:cNvPr>
            <p:cNvSpPr/>
            <p:nvPr/>
          </p:nvSpPr>
          <p:spPr>
            <a:xfrm>
              <a:off x="6223581" y="693773"/>
              <a:ext cx="2110904" cy="24784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1" name="Arrow: Right 150">
              <a:extLst>
                <a:ext uri="{FF2B5EF4-FFF2-40B4-BE49-F238E27FC236}">
                  <a16:creationId xmlns:a16="http://schemas.microsoft.com/office/drawing/2014/main" id="{1D99A0AE-175A-A5E8-A4A7-A2423E66CE35}"/>
                </a:ext>
              </a:extLst>
            </p:cNvPr>
            <p:cNvSpPr/>
            <p:nvPr/>
          </p:nvSpPr>
          <p:spPr>
            <a:xfrm>
              <a:off x="6223581" y="2425685"/>
              <a:ext cx="2110904" cy="24784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2" name="Arrow: Right 151">
              <a:extLst>
                <a:ext uri="{FF2B5EF4-FFF2-40B4-BE49-F238E27FC236}">
                  <a16:creationId xmlns:a16="http://schemas.microsoft.com/office/drawing/2014/main" id="{93B62F5B-12EF-C336-00DA-992E77251336}"/>
                </a:ext>
              </a:extLst>
            </p:cNvPr>
            <p:cNvSpPr/>
            <p:nvPr/>
          </p:nvSpPr>
          <p:spPr>
            <a:xfrm>
              <a:off x="6192417" y="4279490"/>
              <a:ext cx="2110904" cy="24784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3" name="Arrow: Right 152">
              <a:extLst>
                <a:ext uri="{FF2B5EF4-FFF2-40B4-BE49-F238E27FC236}">
                  <a16:creationId xmlns:a16="http://schemas.microsoft.com/office/drawing/2014/main" id="{8861FF1B-E7D5-7975-2165-75CECD3F0FF3}"/>
                </a:ext>
              </a:extLst>
            </p:cNvPr>
            <p:cNvSpPr/>
            <p:nvPr/>
          </p:nvSpPr>
          <p:spPr>
            <a:xfrm>
              <a:off x="6223581" y="6011402"/>
              <a:ext cx="2110904" cy="247848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5DDDE96-13C1-0E55-C6A5-D45D5A3FEE3B}"/>
                </a:ext>
              </a:extLst>
            </p:cNvPr>
            <p:cNvGrpSpPr/>
            <p:nvPr/>
          </p:nvGrpSpPr>
          <p:grpSpPr>
            <a:xfrm>
              <a:off x="6583886" y="101284"/>
              <a:ext cx="1327965" cy="674817"/>
              <a:chOff x="5104198" y="2620632"/>
              <a:chExt cx="2765640" cy="1440314"/>
            </a:xfrm>
          </p:grpSpPr>
          <p:pic>
            <p:nvPicPr>
              <p:cNvPr id="183" name="Graphic 182" descr="Gears">
                <a:extLst>
                  <a:ext uri="{FF2B5EF4-FFF2-40B4-BE49-F238E27FC236}">
                    <a16:creationId xmlns:a16="http://schemas.microsoft.com/office/drawing/2014/main" id="{61419139-46B4-7A0E-8C2D-B75B86FD9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104198" y="2620632"/>
                <a:ext cx="1440314" cy="1440314"/>
              </a:xfrm>
              <a:prstGeom prst="rect">
                <a:avLst/>
              </a:prstGeom>
            </p:spPr>
          </p:pic>
          <p:pic>
            <p:nvPicPr>
              <p:cNvPr id="184" name="Graphic 183" descr="Statistics">
                <a:extLst>
                  <a:ext uri="{FF2B5EF4-FFF2-40B4-BE49-F238E27FC236}">
                    <a16:creationId xmlns:a16="http://schemas.microsoft.com/office/drawing/2014/main" id="{0F30DE20-1873-DDC6-329A-875BA5369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07659" y="2638764"/>
                <a:ext cx="1362179" cy="1362179"/>
              </a:xfrm>
              <a:prstGeom prst="rect">
                <a:avLst/>
              </a:prstGeom>
            </p:spPr>
          </p:pic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A7EB6EA6-80C1-9E21-041E-87ABD873E684}"/>
                </a:ext>
              </a:extLst>
            </p:cNvPr>
            <p:cNvGrpSpPr/>
            <p:nvPr/>
          </p:nvGrpSpPr>
          <p:grpSpPr>
            <a:xfrm>
              <a:off x="6583886" y="1810176"/>
              <a:ext cx="1327965" cy="674817"/>
              <a:chOff x="5104198" y="2620632"/>
              <a:chExt cx="2765640" cy="1440314"/>
            </a:xfrm>
          </p:grpSpPr>
          <p:pic>
            <p:nvPicPr>
              <p:cNvPr id="181" name="Graphic 180" descr="Gears">
                <a:extLst>
                  <a:ext uri="{FF2B5EF4-FFF2-40B4-BE49-F238E27FC236}">
                    <a16:creationId xmlns:a16="http://schemas.microsoft.com/office/drawing/2014/main" id="{FE9B9CB4-2FF7-CFE8-19C6-797529D7E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104198" y="2620632"/>
                <a:ext cx="1440314" cy="1440314"/>
              </a:xfrm>
              <a:prstGeom prst="rect">
                <a:avLst/>
              </a:prstGeom>
            </p:spPr>
          </p:pic>
          <p:pic>
            <p:nvPicPr>
              <p:cNvPr id="182" name="Graphic 181" descr="Statistics">
                <a:extLst>
                  <a:ext uri="{FF2B5EF4-FFF2-40B4-BE49-F238E27FC236}">
                    <a16:creationId xmlns:a16="http://schemas.microsoft.com/office/drawing/2014/main" id="{598EB053-137C-43DE-786F-2F1E9F8AD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07659" y="2638764"/>
                <a:ext cx="1362179" cy="1362179"/>
              </a:xfrm>
              <a:prstGeom prst="rect">
                <a:avLst/>
              </a:prstGeom>
            </p:spPr>
          </p:pic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FDEF371-AA43-D535-3E19-7D480CCEF4E1}"/>
                </a:ext>
              </a:extLst>
            </p:cNvPr>
            <p:cNvGrpSpPr/>
            <p:nvPr/>
          </p:nvGrpSpPr>
          <p:grpSpPr>
            <a:xfrm>
              <a:off x="6611492" y="3687725"/>
              <a:ext cx="1327965" cy="674817"/>
              <a:chOff x="5104198" y="2620632"/>
              <a:chExt cx="2765640" cy="1440314"/>
            </a:xfrm>
          </p:grpSpPr>
          <p:pic>
            <p:nvPicPr>
              <p:cNvPr id="179" name="Graphic 178" descr="Gears">
                <a:extLst>
                  <a:ext uri="{FF2B5EF4-FFF2-40B4-BE49-F238E27FC236}">
                    <a16:creationId xmlns:a16="http://schemas.microsoft.com/office/drawing/2014/main" id="{4E9F10D8-3600-C080-7742-8A2AF24AFB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104198" y="2620632"/>
                <a:ext cx="1440314" cy="1440314"/>
              </a:xfrm>
              <a:prstGeom prst="rect">
                <a:avLst/>
              </a:prstGeom>
            </p:spPr>
          </p:pic>
          <p:pic>
            <p:nvPicPr>
              <p:cNvPr id="180" name="Graphic 179" descr="Statistics">
                <a:extLst>
                  <a:ext uri="{FF2B5EF4-FFF2-40B4-BE49-F238E27FC236}">
                    <a16:creationId xmlns:a16="http://schemas.microsoft.com/office/drawing/2014/main" id="{A7CEE9DE-3723-5006-CBAA-10F2ED8D4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07659" y="2638764"/>
                <a:ext cx="1362179" cy="1362179"/>
              </a:xfrm>
              <a:prstGeom prst="rect">
                <a:avLst/>
              </a:prstGeom>
            </p:spPr>
          </p:pic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F93E7A0-97EB-0109-3428-A611AF97A815}"/>
                </a:ext>
              </a:extLst>
            </p:cNvPr>
            <p:cNvGrpSpPr/>
            <p:nvPr/>
          </p:nvGrpSpPr>
          <p:grpSpPr>
            <a:xfrm>
              <a:off x="6583886" y="5458478"/>
              <a:ext cx="1327965" cy="674817"/>
              <a:chOff x="5104198" y="2620632"/>
              <a:chExt cx="2765640" cy="1440314"/>
            </a:xfrm>
          </p:grpSpPr>
          <p:pic>
            <p:nvPicPr>
              <p:cNvPr id="177" name="Graphic 176" descr="Gears">
                <a:extLst>
                  <a:ext uri="{FF2B5EF4-FFF2-40B4-BE49-F238E27FC236}">
                    <a16:creationId xmlns:a16="http://schemas.microsoft.com/office/drawing/2014/main" id="{357F3C4A-E552-8FD3-A0F1-6AE22D900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104198" y="2620632"/>
                <a:ext cx="1440314" cy="1440314"/>
              </a:xfrm>
              <a:prstGeom prst="rect">
                <a:avLst/>
              </a:prstGeom>
            </p:spPr>
          </p:pic>
          <p:pic>
            <p:nvPicPr>
              <p:cNvPr id="178" name="Graphic 177" descr="Statistics">
                <a:extLst>
                  <a:ext uri="{FF2B5EF4-FFF2-40B4-BE49-F238E27FC236}">
                    <a16:creationId xmlns:a16="http://schemas.microsoft.com/office/drawing/2014/main" id="{384B1D91-88A4-E4C5-970F-28668CDF73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507659" y="2638764"/>
                <a:ext cx="1362179" cy="1362179"/>
              </a:xfrm>
              <a:prstGeom prst="rect">
                <a:avLst/>
              </a:prstGeom>
            </p:spPr>
          </p:pic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E8CD6BC0-E801-860A-9AC1-78DD3832DDAC}"/>
                </a:ext>
              </a:extLst>
            </p:cNvPr>
            <p:cNvGrpSpPr/>
            <p:nvPr/>
          </p:nvGrpSpPr>
          <p:grpSpPr>
            <a:xfrm>
              <a:off x="8486851" y="62417"/>
              <a:ext cx="1152877" cy="1264085"/>
              <a:chOff x="9451366" y="3998167"/>
              <a:chExt cx="1902555" cy="2122627"/>
            </a:xfrm>
          </p:grpSpPr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95C71F07-7774-BE20-4D37-1A13F5FAA2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1366" y="3998167"/>
                <a:ext cx="1902555" cy="2122627"/>
              </a:xfrm>
              <a:prstGeom prst="rect">
                <a:avLst/>
              </a:prstGeom>
            </p:spPr>
          </p:pic>
          <p:pic>
            <p:nvPicPr>
              <p:cNvPr id="176" name="Graphic 175" descr="Factory">
                <a:extLst>
                  <a:ext uri="{FF2B5EF4-FFF2-40B4-BE49-F238E27FC236}">
                    <a16:creationId xmlns:a16="http://schemas.microsoft.com/office/drawing/2014/main" id="{AFE9187E-DA23-A644-96AE-8F856ADEE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874175" y="4451697"/>
                <a:ext cx="1056935" cy="1056935"/>
              </a:xfrm>
              <a:prstGeom prst="rect">
                <a:avLst/>
              </a:prstGeom>
            </p:spPr>
          </p:pic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967D9F53-FD3B-5868-8C43-E374F3663310}"/>
                </a:ext>
              </a:extLst>
            </p:cNvPr>
            <p:cNvGrpSpPr/>
            <p:nvPr/>
          </p:nvGrpSpPr>
          <p:grpSpPr>
            <a:xfrm>
              <a:off x="8558481" y="1740857"/>
              <a:ext cx="1152877" cy="1264085"/>
              <a:chOff x="9451366" y="3998167"/>
              <a:chExt cx="1902555" cy="2122627"/>
            </a:xfrm>
          </p:grpSpPr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F41E4E63-76EE-65B7-3F18-FB7A353DFA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1366" y="3998167"/>
                <a:ext cx="1902555" cy="2122627"/>
              </a:xfrm>
              <a:prstGeom prst="rect">
                <a:avLst/>
              </a:prstGeom>
            </p:spPr>
          </p:pic>
          <p:pic>
            <p:nvPicPr>
              <p:cNvPr id="174" name="Graphic 173" descr="Factory">
                <a:extLst>
                  <a:ext uri="{FF2B5EF4-FFF2-40B4-BE49-F238E27FC236}">
                    <a16:creationId xmlns:a16="http://schemas.microsoft.com/office/drawing/2014/main" id="{D7DE4466-CBB4-C4BD-4D7D-9D6CD44284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874175" y="4451697"/>
                <a:ext cx="1056935" cy="1056935"/>
              </a:xfrm>
              <a:prstGeom prst="rect">
                <a:avLst/>
              </a:prstGeom>
            </p:spPr>
          </p:pic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A8114E74-4C08-2FAF-628F-6E4B97813471}"/>
                </a:ext>
              </a:extLst>
            </p:cNvPr>
            <p:cNvGrpSpPr/>
            <p:nvPr/>
          </p:nvGrpSpPr>
          <p:grpSpPr>
            <a:xfrm>
              <a:off x="8613351" y="3510315"/>
              <a:ext cx="1152877" cy="1264085"/>
              <a:chOff x="9451366" y="3998167"/>
              <a:chExt cx="1902555" cy="2122627"/>
            </a:xfrm>
          </p:grpSpPr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EDCE3308-FDDF-77B5-CE98-2B0BF1461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1366" y="3998167"/>
                <a:ext cx="1902555" cy="2122627"/>
              </a:xfrm>
              <a:prstGeom prst="rect">
                <a:avLst/>
              </a:prstGeom>
            </p:spPr>
          </p:pic>
          <p:pic>
            <p:nvPicPr>
              <p:cNvPr id="172" name="Graphic 171" descr="Factory">
                <a:extLst>
                  <a:ext uri="{FF2B5EF4-FFF2-40B4-BE49-F238E27FC236}">
                    <a16:creationId xmlns:a16="http://schemas.microsoft.com/office/drawing/2014/main" id="{17D2FEEE-E276-D72A-954C-A92F0793E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874175" y="4451697"/>
                <a:ext cx="1056935" cy="1056935"/>
              </a:xfrm>
              <a:prstGeom prst="rect">
                <a:avLst/>
              </a:prstGeom>
            </p:spPr>
          </p:pic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5A886664-9968-F531-B121-56BACB2E99D6}"/>
                </a:ext>
              </a:extLst>
            </p:cNvPr>
            <p:cNvGrpSpPr/>
            <p:nvPr/>
          </p:nvGrpSpPr>
          <p:grpSpPr>
            <a:xfrm>
              <a:off x="8613349" y="5458478"/>
              <a:ext cx="1152877" cy="1264085"/>
              <a:chOff x="9451366" y="3998167"/>
              <a:chExt cx="1902555" cy="2122627"/>
            </a:xfrm>
          </p:grpSpPr>
          <p:pic>
            <p:nvPicPr>
              <p:cNvPr id="169" name="Picture 168">
                <a:extLst>
                  <a:ext uri="{FF2B5EF4-FFF2-40B4-BE49-F238E27FC236}">
                    <a16:creationId xmlns:a16="http://schemas.microsoft.com/office/drawing/2014/main" id="{D90D1264-C894-7A36-7092-BD046340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1366" y="3998167"/>
                <a:ext cx="1902555" cy="2122627"/>
              </a:xfrm>
              <a:prstGeom prst="rect">
                <a:avLst/>
              </a:prstGeom>
            </p:spPr>
          </p:pic>
          <p:pic>
            <p:nvPicPr>
              <p:cNvPr id="170" name="Graphic 169" descr="Factory">
                <a:extLst>
                  <a:ext uri="{FF2B5EF4-FFF2-40B4-BE49-F238E27FC236}">
                    <a16:creationId xmlns:a16="http://schemas.microsoft.com/office/drawing/2014/main" id="{8E5330FA-F38D-8DED-325F-583703A5D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874175" y="4451697"/>
                <a:ext cx="1056935" cy="1056935"/>
              </a:xfrm>
              <a:prstGeom prst="rect">
                <a:avLst/>
              </a:prstGeom>
            </p:spPr>
          </p:pic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C00730B-0C0F-F062-80CB-1CEC2571AE70}"/>
                </a:ext>
              </a:extLst>
            </p:cNvPr>
            <p:cNvGrpSpPr/>
            <p:nvPr/>
          </p:nvGrpSpPr>
          <p:grpSpPr>
            <a:xfrm>
              <a:off x="10011052" y="2903616"/>
              <a:ext cx="2110466" cy="1050768"/>
              <a:chOff x="5104198" y="2620632"/>
              <a:chExt cx="2765640" cy="1440314"/>
            </a:xfrm>
            <a:solidFill>
              <a:schemeClr val="accent6">
                <a:lumMod val="60000"/>
                <a:lumOff val="40000"/>
              </a:schemeClr>
            </a:solidFill>
          </p:grpSpPr>
          <p:pic>
            <p:nvPicPr>
              <p:cNvPr id="167" name="Graphic 166" descr="Gears">
                <a:extLst>
                  <a:ext uri="{FF2B5EF4-FFF2-40B4-BE49-F238E27FC236}">
                    <a16:creationId xmlns:a16="http://schemas.microsoft.com/office/drawing/2014/main" id="{7B2B32F6-A2C5-CF6B-7574-492F30475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104198" y="2620632"/>
                <a:ext cx="1440314" cy="1440314"/>
              </a:xfrm>
              <a:prstGeom prst="rect">
                <a:avLst/>
              </a:prstGeom>
            </p:spPr>
          </p:pic>
          <p:pic>
            <p:nvPicPr>
              <p:cNvPr id="168" name="Graphic 167" descr="Statistics">
                <a:extLst>
                  <a:ext uri="{FF2B5EF4-FFF2-40B4-BE49-F238E27FC236}">
                    <a16:creationId xmlns:a16="http://schemas.microsoft.com/office/drawing/2014/main" id="{4947A33B-20DF-8A01-85A6-8EC512AFD9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507659" y="2638764"/>
                <a:ext cx="1362179" cy="1362179"/>
              </a:xfrm>
              <a:prstGeom prst="rect">
                <a:avLst/>
              </a:prstGeom>
            </p:spPr>
          </p:pic>
        </p:grpSp>
        <p:cxnSp>
          <p:nvCxnSpPr>
            <p:cNvPr id="163" name="Connector: Curved 162">
              <a:extLst>
                <a:ext uri="{FF2B5EF4-FFF2-40B4-BE49-F238E27FC236}">
                  <a16:creationId xmlns:a16="http://schemas.microsoft.com/office/drawing/2014/main" id="{23534C30-4B3E-F168-7BC2-3DDA14DE8B4B}"/>
                </a:ext>
              </a:extLst>
            </p:cNvPr>
            <p:cNvCxnSpPr>
              <a:stCxn id="175" idx="3"/>
              <a:endCxn id="168" idx="0"/>
            </p:cNvCxnSpPr>
            <p:nvPr/>
          </p:nvCxnSpPr>
          <p:spPr>
            <a:xfrm>
              <a:off x="9639728" y="694460"/>
              <a:ext cx="1962049" cy="2222384"/>
            </a:xfrm>
            <a:prstGeom prst="curvedConnector2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ctor: Curved 163">
              <a:extLst>
                <a:ext uri="{FF2B5EF4-FFF2-40B4-BE49-F238E27FC236}">
                  <a16:creationId xmlns:a16="http://schemas.microsoft.com/office/drawing/2014/main" id="{75D2416A-DB42-594D-2CA4-FCE1BAAB1769}"/>
                </a:ext>
              </a:extLst>
            </p:cNvPr>
            <p:cNvCxnSpPr>
              <a:stCxn id="173" idx="3"/>
              <a:endCxn id="168" idx="0"/>
            </p:cNvCxnSpPr>
            <p:nvPr/>
          </p:nvCxnSpPr>
          <p:spPr>
            <a:xfrm>
              <a:off x="9711358" y="2372900"/>
              <a:ext cx="1890419" cy="543944"/>
            </a:xfrm>
            <a:prstGeom prst="curvedConnector2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ctor: Curved 164">
              <a:extLst>
                <a:ext uri="{FF2B5EF4-FFF2-40B4-BE49-F238E27FC236}">
                  <a16:creationId xmlns:a16="http://schemas.microsoft.com/office/drawing/2014/main" id="{0E904A39-8C7D-0B59-9E9A-950FC1F710B5}"/>
                </a:ext>
              </a:extLst>
            </p:cNvPr>
            <p:cNvCxnSpPr>
              <a:stCxn id="171" idx="3"/>
              <a:endCxn id="168" idx="2"/>
            </p:cNvCxnSpPr>
            <p:nvPr/>
          </p:nvCxnSpPr>
          <p:spPr>
            <a:xfrm flipV="1">
              <a:off x="9766228" y="3910609"/>
              <a:ext cx="1835549" cy="231749"/>
            </a:xfrm>
            <a:prstGeom prst="curvedConnector2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or: Curved 165">
              <a:extLst>
                <a:ext uri="{FF2B5EF4-FFF2-40B4-BE49-F238E27FC236}">
                  <a16:creationId xmlns:a16="http://schemas.microsoft.com/office/drawing/2014/main" id="{B0F43710-955F-5662-6BC5-95E1F61E88F1}"/>
                </a:ext>
              </a:extLst>
            </p:cNvPr>
            <p:cNvCxnSpPr>
              <a:stCxn id="169" idx="3"/>
              <a:endCxn id="168" idx="2"/>
            </p:cNvCxnSpPr>
            <p:nvPr/>
          </p:nvCxnSpPr>
          <p:spPr>
            <a:xfrm flipV="1">
              <a:off x="9766226" y="3910609"/>
              <a:ext cx="1835551" cy="2179912"/>
            </a:xfrm>
            <a:prstGeom prst="curvedConnector2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1B17B306-7842-5348-E3CA-D36AF434578D}"/>
              </a:ext>
            </a:extLst>
          </p:cNvPr>
          <p:cNvSpPr txBox="1"/>
          <p:nvPr/>
        </p:nvSpPr>
        <p:spPr>
          <a:xfrm>
            <a:off x="1690293" y="416225"/>
            <a:ext cx="4287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Historical Weather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for each Windfarm</a:t>
            </a:r>
            <a:endParaRPr lang="en-S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DB9DFB70-1F00-6132-3215-2BD9B7CCEC66}"/>
              </a:ext>
            </a:extLst>
          </p:cNvPr>
          <p:cNvSpPr txBox="1"/>
          <p:nvPr/>
        </p:nvSpPr>
        <p:spPr>
          <a:xfrm>
            <a:off x="5760996" y="404413"/>
            <a:ext cx="3301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Predictive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for each windfarm</a:t>
            </a:r>
            <a:endParaRPr lang="en-S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CF943EEF-C583-D638-3D6D-A99430126615}"/>
              </a:ext>
            </a:extLst>
          </p:cNvPr>
          <p:cNvSpPr txBox="1"/>
          <p:nvPr/>
        </p:nvSpPr>
        <p:spPr>
          <a:xfrm>
            <a:off x="9044346" y="363712"/>
            <a:ext cx="204361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Bagging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creating a Random Forest Regressor</a:t>
            </a:r>
            <a:endParaRPr lang="en-SG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4960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5CF05D-BACB-F734-331B-73975794598C}"/>
              </a:ext>
            </a:extLst>
          </p:cNvPr>
          <p:cNvSpPr txBox="1"/>
          <p:nvPr/>
        </p:nvSpPr>
        <p:spPr>
          <a:xfrm>
            <a:off x="428344" y="453271"/>
            <a:ext cx="21655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hi-IN" sz="4000" b="0" i="0" dirty="0">
                <a:solidFill>
                  <a:schemeClr val="bg1"/>
                </a:solidFill>
                <a:latin typeface="Algerian" panose="04020705040A02060702" pitchFamily="82" charset="0"/>
              </a:rPr>
              <a:t>धन्यवाद</a:t>
            </a:r>
            <a:r>
              <a:rPr lang="en-SG" sz="4000" b="0" i="0" dirty="0">
                <a:solidFill>
                  <a:schemeClr val="bg1"/>
                </a:solidFill>
              </a:rPr>
              <a:t>!</a:t>
            </a:r>
            <a:endParaRPr lang="hi-IN" sz="4000" b="0" i="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1B51BF-29EB-B77C-52BD-FF68855F7911}"/>
              </a:ext>
            </a:extLst>
          </p:cNvPr>
          <p:cNvSpPr txBox="1"/>
          <p:nvPr/>
        </p:nvSpPr>
        <p:spPr>
          <a:xfrm>
            <a:off x="1933684" y="2387817"/>
            <a:ext cx="2517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4000" b="0" i="0" dirty="0">
                <a:solidFill>
                  <a:schemeClr val="bg1"/>
                </a:solidFill>
              </a:rPr>
              <a:t>Thank you!</a:t>
            </a:r>
            <a:endParaRPr lang="hi-IN" sz="4000" b="0" i="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46A96-6ED1-5838-35A6-EB7EC9F7578C}"/>
              </a:ext>
            </a:extLst>
          </p:cNvPr>
          <p:cNvSpPr txBox="1"/>
          <p:nvPr/>
        </p:nvSpPr>
        <p:spPr>
          <a:xfrm>
            <a:off x="8430900" y="807214"/>
            <a:ext cx="2517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4000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¡Gracias!</a:t>
            </a:r>
            <a:endParaRPr lang="hi-IN" sz="4000" b="0" i="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1614E-E5C9-3993-ACA4-F9AA19C6B38C}"/>
              </a:ext>
            </a:extLst>
          </p:cNvPr>
          <p:cNvSpPr txBox="1"/>
          <p:nvPr/>
        </p:nvSpPr>
        <p:spPr>
          <a:xfrm>
            <a:off x="7585788" y="2541705"/>
            <a:ext cx="57010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2000" b="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*A pinwheel in my backyard</a:t>
            </a:r>
            <a:endParaRPr lang="hi-IN" sz="2000" b="0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4146803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C397-6E3C-E7D6-1936-0B99E4A3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G" sz="6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G</a:t>
            </a:r>
            <a:r>
              <a:rPr lang="en-SG" sz="6600" b="1" dirty="0" err="1">
                <a:solidFill>
                  <a:schemeClr val="bg1"/>
                </a:solidFill>
              </a:rPr>
              <a:t>oa</a:t>
            </a:r>
            <a:r>
              <a:rPr lang="en-SG" sz="6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</a:t>
            </a:r>
            <a:endParaRPr lang="en-SG" sz="6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78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A668BE9-7F39-0AA2-0964-347E8D93819C}"/>
              </a:ext>
            </a:extLst>
          </p:cNvPr>
          <p:cNvGrpSpPr/>
          <p:nvPr/>
        </p:nvGrpSpPr>
        <p:grpSpPr>
          <a:xfrm>
            <a:off x="1582247" y="2459603"/>
            <a:ext cx="9069331" cy="1938793"/>
            <a:chOff x="1582247" y="2459603"/>
            <a:chExt cx="9069331" cy="1938793"/>
          </a:xfrm>
        </p:grpSpPr>
        <p:pic>
          <p:nvPicPr>
            <p:cNvPr id="6" name="Graphic 5" descr="Factory">
              <a:extLst>
                <a:ext uri="{FF2B5EF4-FFF2-40B4-BE49-F238E27FC236}">
                  <a16:creationId xmlns:a16="http://schemas.microsoft.com/office/drawing/2014/main" id="{C2D150E6-877A-6902-50B1-9A38CB345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70039" y="2555847"/>
              <a:ext cx="1581539" cy="1581539"/>
            </a:xfrm>
            <a:prstGeom prst="rect">
              <a:avLst/>
            </a:prstGeom>
          </p:spPr>
        </p:pic>
        <p:pic>
          <p:nvPicPr>
            <p:cNvPr id="11" name="Graphic 10" descr="Windmill">
              <a:extLst>
                <a:ext uri="{FF2B5EF4-FFF2-40B4-BE49-F238E27FC236}">
                  <a16:creationId xmlns:a16="http://schemas.microsoft.com/office/drawing/2014/main" id="{0ED29ADC-91B1-CD20-E463-74E8D2AF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19910" y="2459603"/>
              <a:ext cx="1938793" cy="1938793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5D682EC-8157-95B0-8214-9F2C08CBF9A6}"/>
                </a:ext>
              </a:extLst>
            </p:cNvPr>
            <p:cNvGrpSpPr/>
            <p:nvPr/>
          </p:nvGrpSpPr>
          <p:grpSpPr>
            <a:xfrm>
              <a:off x="1582247" y="2459603"/>
              <a:ext cx="1726327" cy="1682566"/>
              <a:chOff x="1755691" y="2122972"/>
              <a:chExt cx="1726327" cy="1682566"/>
            </a:xfrm>
          </p:grpSpPr>
          <p:pic>
            <p:nvPicPr>
              <p:cNvPr id="7" name="Graphic 6" descr="Rain">
                <a:extLst>
                  <a:ext uri="{FF2B5EF4-FFF2-40B4-BE49-F238E27FC236}">
                    <a16:creationId xmlns:a16="http://schemas.microsoft.com/office/drawing/2014/main" id="{B1CAAB85-7017-4175-9075-21D47FC33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755691" y="2122972"/>
                <a:ext cx="1320018" cy="132001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85EF7BC-BE8A-38B0-F9E5-6410077AE0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132010" y="3065234"/>
                <a:ext cx="1350008" cy="740304"/>
              </a:xfrm>
              <a:prstGeom prst="rect">
                <a:avLst/>
              </a:prstGeom>
            </p:spPr>
          </p:pic>
        </p:grp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26D5C6B-62EE-CD46-A88E-F8C86B29BD23}"/>
                </a:ext>
              </a:extLst>
            </p:cNvPr>
            <p:cNvSpPr/>
            <p:nvPr/>
          </p:nvSpPr>
          <p:spPr>
            <a:xfrm>
              <a:off x="4189445" y="2976465"/>
              <a:ext cx="531845" cy="74030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39B8A6C5-F8B1-718D-1D7B-15D45CFD8985}"/>
                </a:ext>
              </a:extLst>
            </p:cNvPr>
            <p:cNvSpPr/>
            <p:nvPr/>
          </p:nvSpPr>
          <p:spPr>
            <a:xfrm>
              <a:off x="7923321" y="3058847"/>
              <a:ext cx="531845" cy="74030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8FBC070-36BD-1C26-9409-9AD2AC58C847}"/>
              </a:ext>
            </a:extLst>
          </p:cNvPr>
          <p:cNvSpPr txBox="1"/>
          <p:nvPr/>
        </p:nvSpPr>
        <p:spPr>
          <a:xfrm>
            <a:off x="450980" y="4741413"/>
            <a:ext cx="112900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the </a:t>
            </a:r>
            <a:r>
              <a:rPr 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lanning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800" b="1" i="0" dirty="0">
                <a:solidFill>
                  <a:schemeClr val="accent6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management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integration of renewable energy into the grid.</a:t>
            </a:r>
            <a:endParaRPr lang="en-SG" sz="28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88C6E2-AF60-B1C2-DF52-DD9AFA68BC56}"/>
              </a:ext>
            </a:extLst>
          </p:cNvPr>
          <p:cNvSpPr txBox="1"/>
          <p:nvPr/>
        </p:nvSpPr>
        <p:spPr>
          <a:xfrm>
            <a:off x="264367" y="5766057"/>
            <a:ext cx="116632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Predict the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excess</a:t>
            </a:r>
            <a:r>
              <a:rPr lang="en-US" dirty="0"/>
              <a:t> energy production and then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optimize</a:t>
            </a:r>
            <a:r>
              <a:rPr lang="en-US" dirty="0"/>
              <a:t> the energy storage system to store that excess energy for future use, and vice versa.</a:t>
            </a:r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46BBCC-4C00-44AF-E516-DD70A1EFD330}"/>
              </a:ext>
            </a:extLst>
          </p:cNvPr>
          <p:cNvSpPr txBox="1"/>
          <p:nvPr/>
        </p:nvSpPr>
        <p:spPr>
          <a:xfrm>
            <a:off x="859079" y="1297050"/>
            <a:ext cx="2766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conditions</a:t>
            </a:r>
            <a:endParaRPr lang="en-SG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6FB6DE-60D9-FCF6-4C35-2AC767184416}"/>
              </a:ext>
            </a:extLst>
          </p:cNvPr>
          <p:cNvSpPr txBox="1"/>
          <p:nvPr/>
        </p:nvSpPr>
        <p:spPr>
          <a:xfrm>
            <a:off x="4806129" y="1780086"/>
            <a:ext cx="2766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Farm</a:t>
            </a:r>
            <a:endParaRPr lang="en-SG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34ADA3-8E3F-5C24-24A2-EC6027FD3E28}"/>
              </a:ext>
            </a:extLst>
          </p:cNvPr>
          <p:cNvSpPr txBox="1"/>
          <p:nvPr/>
        </p:nvSpPr>
        <p:spPr>
          <a:xfrm>
            <a:off x="8477631" y="1228174"/>
            <a:ext cx="2766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Production</a:t>
            </a:r>
            <a:endParaRPr lang="en-SG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567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8FFC04C-2CDC-FD23-7374-3B2F90E5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31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G" sz="6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  <a:r>
              <a:rPr lang="en-SG" sz="6600" b="1" dirty="0">
                <a:solidFill>
                  <a:schemeClr val="bg1"/>
                </a:solidFill>
              </a:rPr>
              <a:t>ata In</a:t>
            </a:r>
            <a:r>
              <a:rPr lang="en-SG" sz="6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sight</a:t>
            </a:r>
            <a:r>
              <a:rPr lang="en-SG" sz="6600" b="1" dirty="0">
                <a:solidFill>
                  <a:schemeClr val="bg1"/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74117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4F77A47F-6A9A-34C9-279B-C078210B0086}"/>
              </a:ext>
            </a:extLst>
          </p:cNvPr>
          <p:cNvSpPr txBox="1"/>
          <p:nvPr/>
        </p:nvSpPr>
        <p:spPr>
          <a:xfrm>
            <a:off x="279919" y="-103405"/>
            <a:ext cx="12027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Scraped Wind Farm Data Statistics</a:t>
            </a:r>
            <a:endParaRPr lang="en-S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708D59-80C5-9B2D-8B51-D8CB1D70F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51" y="419815"/>
            <a:ext cx="11860297" cy="6378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5145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5D0828-C5E0-5ED4-FD91-D36E9EBD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" y="429208"/>
            <a:ext cx="12059418" cy="6349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50D6D7-0951-74E7-5E38-51A7CAF97455}"/>
              </a:ext>
            </a:extLst>
          </p:cNvPr>
          <p:cNvSpPr txBox="1"/>
          <p:nvPr/>
        </p:nvSpPr>
        <p:spPr>
          <a:xfrm>
            <a:off x="279919" y="-103405"/>
            <a:ext cx="12027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 Farm by Country Statistics</a:t>
            </a:r>
            <a:endParaRPr lang="en-S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2425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54BC4A94-7A57-C9C0-69BE-D4429D2D9C2D}"/>
              </a:ext>
            </a:extLst>
          </p:cNvPr>
          <p:cNvGrpSpPr/>
          <p:nvPr/>
        </p:nvGrpSpPr>
        <p:grpSpPr>
          <a:xfrm>
            <a:off x="671948" y="4292814"/>
            <a:ext cx="10848104" cy="2427286"/>
            <a:chOff x="531848" y="3326564"/>
            <a:chExt cx="10848104" cy="2427286"/>
          </a:xfrm>
        </p:grpSpPr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526D5C6B-62EE-CD46-A88E-F8C86B29BD23}"/>
                </a:ext>
              </a:extLst>
            </p:cNvPr>
            <p:cNvSpPr/>
            <p:nvPr/>
          </p:nvSpPr>
          <p:spPr>
            <a:xfrm>
              <a:off x="4947312" y="4454205"/>
              <a:ext cx="531845" cy="74030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39B8A6C5-F8B1-718D-1D7B-15D45CFD8985}"/>
                </a:ext>
              </a:extLst>
            </p:cNvPr>
            <p:cNvSpPr/>
            <p:nvPr/>
          </p:nvSpPr>
          <p:spPr>
            <a:xfrm>
              <a:off x="8658949" y="4549625"/>
              <a:ext cx="531845" cy="74030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8F0BA1B-4065-828C-5736-6DE494FD343B}"/>
                </a:ext>
              </a:extLst>
            </p:cNvPr>
            <p:cNvGrpSpPr/>
            <p:nvPr/>
          </p:nvGrpSpPr>
          <p:grpSpPr>
            <a:xfrm>
              <a:off x="5636046" y="4104200"/>
              <a:ext cx="2765640" cy="1440314"/>
              <a:chOff x="5104198" y="2620632"/>
              <a:chExt cx="2765640" cy="1440314"/>
            </a:xfrm>
          </p:grpSpPr>
          <p:pic>
            <p:nvPicPr>
              <p:cNvPr id="2" name="Graphic 1" descr="Gears">
                <a:extLst>
                  <a:ext uri="{FF2B5EF4-FFF2-40B4-BE49-F238E27FC236}">
                    <a16:creationId xmlns:a16="http://schemas.microsoft.com/office/drawing/2014/main" id="{01C9809C-D0C0-1A73-E55C-73E7770A85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104198" y="2620632"/>
                <a:ext cx="1440314" cy="1440314"/>
              </a:xfrm>
              <a:prstGeom prst="rect">
                <a:avLst/>
              </a:prstGeom>
            </p:spPr>
          </p:pic>
          <p:pic>
            <p:nvPicPr>
              <p:cNvPr id="3" name="Graphic 2" descr="Statistics">
                <a:extLst>
                  <a:ext uri="{FF2B5EF4-FFF2-40B4-BE49-F238E27FC236}">
                    <a16:creationId xmlns:a16="http://schemas.microsoft.com/office/drawing/2014/main" id="{7C2B4969-7A20-A0EB-0B42-616C823859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07659" y="2638764"/>
                <a:ext cx="1362179" cy="136217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7C5D1DD-3058-C2F7-A16D-8C354ED89AFC}"/>
                </a:ext>
              </a:extLst>
            </p:cNvPr>
            <p:cNvGrpSpPr/>
            <p:nvPr/>
          </p:nvGrpSpPr>
          <p:grpSpPr>
            <a:xfrm>
              <a:off x="531848" y="3516909"/>
              <a:ext cx="4004181" cy="2236941"/>
              <a:chOff x="531848" y="3516909"/>
              <a:chExt cx="4004181" cy="2236941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F3FE87AA-BCCD-FAC0-1517-FE45DE6F2A30}"/>
                  </a:ext>
                </a:extLst>
              </p:cNvPr>
              <p:cNvGrpSpPr/>
              <p:nvPr/>
            </p:nvGrpSpPr>
            <p:grpSpPr>
              <a:xfrm>
                <a:off x="531848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5" name="Graphic 4" descr="Rain">
                  <a:extLst>
                    <a:ext uri="{FF2B5EF4-FFF2-40B4-BE49-F238E27FC236}">
                      <a16:creationId xmlns:a16="http://schemas.microsoft.com/office/drawing/2014/main" id="{EB6CE121-F772-049B-207E-530409AF87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B2EC02A1-23BB-761C-AC90-AB2A7AB7E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366F005-F6DB-E35E-9C5C-57D8F16D7500}"/>
                  </a:ext>
                </a:extLst>
              </p:cNvPr>
              <p:cNvGrpSpPr/>
              <p:nvPr/>
            </p:nvGrpSpPr>
            <p:grpSpPr>
              <a:xfrm>
                <a:off x="1501270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10" name="Graphic 9" descr="Rain">
                  <a:extLst>
                    <a:ext uri="{FF2B5EF4-FFF2-40B4-BE49-F238E27FC236}">
                      <a16:creationId xmlns:a16="http://schemas.microsoft.com/office/drawing/2014/main" id="{CDDB4FA5-A7F8-2014-279A-36CDC465C7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3F45EEC-7F54-703F-F145-4ABF15382B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93CB838-0686-463D-72F5-325C861408A3}"/>
                  </a:ext>
                </a:extLst>
              </p:cNvPr>
              <p:cNvGrpSpPr/>
              <p:nvPr/>
            </p:nvGrpSpPr>
            <p:grpSpPr>
              <a:xfrm>
                <a:off x="2474160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15" name="Graphic 14" descr="Rain">
                  <a:extLst>
                    <a:ext uri="{FF2B5EF4-FFF2-40B4-BE49-F238E27FC236}">
                      <a16:creationId xmlns:a16="http://schemas.microsoft.com/office/drawing/2014/main" id="{CF88881D-6839-3F99-E7D2-D7EAF0E790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96486A2A-C2CC-B29C-0FDF-EEA99C0B7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FAE9CA4-3F4E-4417-032A-82BE566F363E}"/>
                  </a:ext>
                </a:extLst>
              </p:cNvPr>
              <p:cNvGrpSpPr/>
              <p:nvPr/>
            </p:nvGrpSpPr>
            <p:grpSpPr>
              <a:xfrm>
                <a:off x="3443582" y="3516909"/>
                <a:ext cx="1019307" cy="1045012"/>
                <a:chOff x="112167" y="4640829"/>
                <a:chExt cx="1019307" cy="1045012"/>
              </a:xfrm>
            </p:grpSpPr>
            <p:pic>
              <p:nvPicPr>
                <p:cNvPr id="18" name="Graphic 17" descr="Rain">
                  <a:extLst>
                    <a:ext uri="{FF2B5EF4-FFF2-40B4-BE49-F238E27FC236}">
                      <a16:creationId xmlns:a16="http://schemas.microsoft.com/office/drawing/2014/main" id="{13DD7287-ECD0-D3E3-7C5E-7FA40D3B72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167" y="4640829"/>
                  <a:ext cx="816152" cy="816152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A30974F5-1CA3-A30C-0289-35063179B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96780" y="5228120"/>
                  <a:ext cx="834694" cy="457721"/>
                </a:xfrm>
                <a:prstGeom prst="rect">
                  <a:avLst/>
                </a:prstGeom>
              </p:spPr>
            </p:pic>
          </p:grpSp>
          <p:pic>
            <p:nvPicPr>
              <p:cNvPr id="23" name="Graphic 22" descr="Factory">
                <a:extLst>
                  <a:ext uri="{FF2B5EF4-FFF2-40B4-BE49-F238E27FC236}">
                    <a16:creationId xmlns:a16="http://schemas.microsoft.com/office/drawing/2014/main" id="{04D7DE7B-A807-AA23-AE72-A88DA8FAB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31848" y="4696915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5" name="Graphic 24" descr="Factory">
                <a:extLst>
                  <a:ext uri="{FF2B5EF4-FFF2-40B4-BE49-F238E27FC236}">
                    <a16:creationId xmlns:a16="http://schemas.microsoft.com/office/drawing/2014/main" id="{C286F69E-0CBD-9635-8998-F9DB2461C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501270" y="4694478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7" name="Graphic 26" descr="Factory">
                <a:extLst>
                  <a:ext uri="{FF2B5EF4-FFF2-40B4-BE49-F238E27FC236}">
                    <a16:creationId xmlns:a16="http://schemas.microsoft.com/office/drawing/2014/main" id="{0C5FE330-F8FA-E086-5C14-A40E4BD24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509672" y="4696915"/>
                <a:ext cx="1056935" cy="1056935"/>
              </a:xfrm>
              <a:prstGeom prst="rect">
                <a:avLst/>
              </a:prstGeom>
            </p:spPr>
          </p:pic>
          <p:pic>
            <p:nvPicPr>
              <p:cNvPr id="28" name="Graphic 27" descr="Factory">
                <a:extLst>
                  <a:ext uri="{FF2B5EF4-FFF2-40B4-BE49-F238E27FC236}">
                    <a16:creationId xmlns:a16="http://schemas.microsoft.com/office/drawing/2014/main" id="{0DA36CF3-B61B-3821-9140-541296B0B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479094" y="4694478"/>
                <a:ext cx="1056935" cy="1056935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85C1E43-58C1-67FB-4AD2-4B660525513B}"/>
                </a:ext>
              </a:extLst>
            </p:cNvPr>
            <p:cNvGrpSpPr/>
            <p:nvPr/>
          </p:nvGrpSpPr>
          <p:grpSpPr>
            <a:xfrm>
              <a:off x="9477397" y="3326564"/>
              <a:ext cx="1902555" cy="2122627"/>
              <a:chOff x="9477397" y="3326564"/>
              <a:chExt cx="1902555" cy="212262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49F54EA-4785-0E26-709B-2DDDBDC2A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7397" y="3326564"/>
                <a:ext cx="1902555" cy="2122627"/>
              </a:xfrm>
              <a:prstGeom prst="rect">
                <a:avLst/>
              </a:prstGeom>
            </p:spPr>
          </p:pic>
          <p:pic>
            <p:nvPicPr>
              <p:cNvPr id="32" name="Graphic 31" descr="Factory">
                <a:extLst>
                  <a:ext uri="{FF2B5EF4-FFF2-40B4-BE49-F238E27FC236}">
                    <a16:creationId xmlns:a16="http://schemas.microsoft.com/office/drawing/2014/main" id="{A0B28DF7-77F4-9080-0298-87437E1AC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900206" y="3780094"/>
                <a:ext cx="1056935" cy="1056935"/>
              </a:xfrm>
              <a:prstGeom prst="rect">
                <a:avLst/>
              </a:prstGeom>
            </p:spPr>
          </p:pic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2434342D-7842-17F0-4331-CCAB7FA41ED1}"/>
              </a:ext>
            </a:extLst>
          </p:cNvPr>
          <p:cNvSpPr txBox="1"/>
          <p:nvPr/>
        </p:nvSpPr>
        <p:spPr>
          <a:xfrm>
            <a:off x="2882236" y="137900"/>
            <a:ext cx="5973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does the </a:t>
            </a:r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fits in?</a:t>
            </a:r>
            <a:endParaRPr lang="en-SG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3FC13-FA1F-BA93-57F0-1EE1B0560C4C}"/>
              </a:ext>
            </a:extLst>
          </p:cNvPr>
          <p:cNvSpPr txBox="1"/>
          <p:nvPr/>
        </p:nvSpPr>
        <p:spPr>
          <a:xfrm>
            <a:off x="593769" y="3215333"/>
            <a:ext cx="41120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Historical Weather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</a:t>
            </a:r>
            <a:endParaRPr lang="en-SG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2A1DB6-048E-E0F6-7692-9CEC1614C642}"/>
              </a:ext>
            </a:extLst>
          </p:cNvPr>
          <p:cNvSpPr txBox="1"/>
          <p:nvPr/>
        </p:nvSpPr>
        <p:spPr>
          <a:xfrm>
            <a:off x="5218889" y="3215333"/>
            <a:ext cx="41120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Predictive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</a:t>
            </a:r>
            <a:endParaRPr lang="en-SG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7A235D-AFA2-7466-1A36-8B981F2E68B7}"/>
              </a:ext>
            </a:extLst>
          </p:cNvPr>
          <p:cNvSpPr txBox="1"/>
          <p:nvPr/>
        </p:nvSpPr>
        <p:spPr>
          <a:xfrm>
            <a:off x="8512770" y="2828835"/>
            <a:ext cx="41120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Output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Forecast</a:t>
            </a:r>
            <a:endParaRPr lang="en-SG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436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49242EC-FBBB-19A0-4F64-369FCA64949C}"/>
              </a:ext>
            </a:extLst>
          </p:cNvPr>
          <p:cNvSpPr txBox="1"/>
          <p:nvPr/>
        </p:nvSpPr>
        <p:spPr>
          <a:xfrm>
            <a:off x="2843338" y="146366"/>
            <a:ext cx="59734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can we </a:t>
            </a:r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achieve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SG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616D9F5-5EBA-8C30-FC84-C132799B2EB9}"/>
              </a:ext>
            </a:extLst>
          </p:cNvPr>
          <p:cNvGrpSpPr/>
          <p:nvPr/>
        </p:nvGrpSpPr>
        <p:grpSpPr>
          <a:xfrm>
            <a:off x="1458546" y="4064687"/>
            <a:ext cx="9690581" cy="2122627"/>
            <a:chOff x="1458546" y="4064687"/>
            <a:chExt cx="9690581" cy="2122627"/>
          </a:xfrm>
        </p:grpSpPr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39B8A6C5-F8B1-718D-1D7B-15D45CFD8985}"/>
                </a:ext>
              </a:extLst>
            </p:cNvPr>
            <p:cNvSpPr/>
            <p:nvPr/>
          </p:nvSpPr>
          <p:spPr>
            <a:xfrm>
              <a:off x="5564155" y="4834848"/>
              <a:ext cx="531845" cy="74030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A80319E-3D7D-8B6C-7783-1334E409CF44}"/>
                </a:ext>
              </a:extLst>
            </p:cNvPr>
            <p:cNvGrpSpPr/>
            <p:nvPr/>
          </p:nvGrpSpPr>
          <p:grpSpPr>
            <a:xfrm>
              <a:off x="9246572" y="4064687"/>
              <a:ext cx="1902555" cy="2122627"/>
              <a:chOff x="9451366" y="3998167"/>
              <a:chExt cx="1902555" cy="212262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49F54EA-4785-0E26-709B-2DDDBDC2A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51366" y="3998167"/>
                <a:ext cx="1902555" cy="2122627"/>
              </a:xfrm>
              <a:prstGeom prst="rect">
                <a:avLst/>
              </a:prstGeom>
            </p:spPr>
          </p:pic>
          <p:pic>
            <p:nvPicPr>
              <p:cNvPr id="32" name="Graphic 31" descr="Factory">
                <a:extLst>
                  <a:ext uri="{FF2B5EF4-FFF2-40B4-BE49-F238E27FC236}">
                    <a16:creationId xmlns:a16="http://schemas.microsoft.com/office/drawing/2014/main" id="{A0B28DF7-77F4-9080-0298-87437E1AC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874175" y="4451697"/>
                <a:ext cx="1056935" cy="1056935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1AAAED-182F-BB4A-F0FB-0DCDC539B7CB}"/>
                </a:ext>
              </a:extLst>
            </p:cNvPr>
            <p:cNvGrpSpPr/>
            <p:nvPr/>
          </p:nvGrpSpPr>
          <p:grpSpPr>
            <a:xfrm>
              <a:off x="2311609" y="4311940"/>
              <a:ext cx="1726327" cy="1682566"/>
              <a:chOff x="1755691" y="2122972"/>
              <a:chExt cx="1726327" cy="1682566"/>
            </a:xfrm>
          </p:grpSpPr>
          <p:pic>
            <p:nvPicPr>
              <p:cNvPr id="7" name="Graphic 6" descr="Rain">
                <a:extLst>
                  <a:ext uri="{FF2B5EF4-FFF2-40B4-BE49-F238E27FC236}">
                    <a16:creationId xmlns:a16="http://schemas.microsoft.com/office/drawing/2014/main" id="{EE10A1A8-8F39-FF89-3533-0A60B55A9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755691" y="2122972"/>
                <a:ext cx="1320018" cy="1320018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B710ACD-A5B9-4553-8F23-02E11689D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2132010" y="3065234"/>
                <a:ext cx="1350008" cy="740304"/>
              </a:xfrm>
              <a:prstGeom prst="rect">
                <a:avLst/>
              </a:prstGeom>
            </p:spPr>
          </p:pic>
        </p:grpSp>
        <p:pic>
          <p:nvPicPr>
            <p:cNvPr id="21" name="Graphic 20" descr="Research">
              <a:extLst>
                <a:ext uri="{FF2B5EF4-FFF2-40B4-BE49-F238E27FC236}">
                  <a16:creationId xmlns:a16="http://schemas.microsoft.com/office/drawing/2014/main" id="{3473161F-0266-D109-C91A-CB1324E9F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94427" y="4194346"/>
              <a:ext cx="1320017" cy="1320017"/>
            </a:xfrm>
            <a:prstGeom prst="rect">
              <a:avLst/>
            </a:prstGeom>
          </p:spPr>
        </p:pic>
        <p:sp>
          <p:nvSpPr>
            <p:cNvPr id="24" name="Arrow: Up-Down 23">
              <a:extLst>
                <a:ext uri="{FF2B5EF4-FFF2-40B4-BE49-F238E27FC236}">
                  <a16:creationId xmlns:a16="http://schemas.microsoft.com/office/drawing/2014/main" id="{664CADDD-3CB9-620D-A2A4-B814335EB8E9}"/>
                </a:ext>
              </a:extLst>
            </p:cNvPr>
            <p:cNvSpPr/>
            <p:nvPr/>
          </p:nvSpPr>
          <p:spPr>
            <a:xfrm>
              <a:off x="1458546" y="4311940"/>
              <a:ext cx="666291" cy="1682566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8" name="Graphic 37" descr="Statistics">
              <a:extLst>
                <a:ext uri="{FF2B5EF4-FFF2-40B4-BE49-F238E27FC236}">
                  <a16:creationId xmlns:a16="http://schemas.microsoft.com/office/drawing/2014/main" id="{F064050E-3B9B-3CED-C9E1-EE593291C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77247" y="4523910"/>
              <a:ext cx="1362179" cy="1362179"/>
            </a:xfrm>
            <a:prstGeom prst="rect">
              <a:avLst/>
            </a:prstGeom>
          </p:spPr>
        </p:pic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C99C73AD-7E1C-121E-6A9E-6AA014C29925}"/>
                </a:ext>
              </a:extLst>
            </p:cNvPr>
            <p:cNvSpPr/>
            <p:nvPr/>
          </p:nvSpPr>
          <p:spPr>
            <a:xfrm>
              <a:off x="8420673" y="4834848"/>
              <a:ext cx="531845" cy="74030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E10685F-485A-FAFE-9FE3-98F1CB5274C6}"/>
              </a:ext>
            </a:extLst>
          </p:cNvPr>
          <p:cNvSpPr txBox="1"/>
          <p:nvPr/>
        </p:nvSpPr>
        <p:spPr>
          <a:xfrm>
            <a:off x="778751" y="2440019"/>
            <a:ext cx="43857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Fluctuations in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 Data (wind forecast data)</a:t>
            </a:r>
            <a:endParaRPr lang="en-SG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412398-CA06-94F9-D50F-EF75D92A87A5}"/>
              </a:ext>
            </a:extLst>
          </p:cNvPr>
          <p:cNvSpPr txBox="1"/>
          <p:nvPr/>
        </p:nvSpPr>
        <p:spPr>
          <a:xfrm>
            <a:off x="5065469" y="2551837"/>
            <a:ext cx="4385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Predictive 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799533-41FF-4941-1344-5E362CCF2389}"/>
              </a:ext>
            </a:extLst>
          </p:cNvPr>
          <p:cNvSpPr txBox="1"/>
          <p:nvPr/>
        </p:nvSpPr>
        <p:spPr>
          <a:xfrm>
            <a:off x="7939426" y="2551837"/>
            <a:ext cx="4385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Output</a:t>
            </a:r>
            <a:r>
              <a:rPr lang="en-US" sz="3600" b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2480410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C397-6E3C-E7D6-1936-0B99E4A3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4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G" sz="6600" b="1" dirty="0">
                <a:solidFill>
                  <a:schemeClr val="bg1"/>
                </a:solidFill>
              </a:rPr>
              <a:t>The </a:t>
            </a:r>
            <a:r>
              <a:rPr lang="en-SG" sz="6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</a:t>
            </a:r>
            <a:r>
              <a:rPr lang="en-SG" sz="6600" b="1" dirty="0">
                <a:solidFill>
                  <a:schemeClr val="bg1"/>
                </a:solidFill>
              </a:rPr>
              <a:t>pproach (</a:t>
            </a:r>
            <a:r>
              <a:rPr lang="en-SG" sz="6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</a:t>
            </a:r>
            <a:r>
              <a:rPr lang="en-SG" sz="6600" b="1" dirty="0">
                <a:solidFill>
                  <a:schemeClr val="bg1"/>
                </a:solidFill>
              </a:rPr>
              <a:t>ake</a:t>
            </a:r>
            <a:r>
              <a:rPr lang="en-SG" sz="6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</a:t>
            </a:r>
            <a:r>
              <a:rPr lang="en-SG" sz="66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0772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</TotalTime>
  <Words>251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Algerian</vt:lpstr>
      <vt:lpstr>Arial</vt:lpstr>
      <vt:lpstr>Arial</vt:lpstr>
      <vt:lpstr>Calibri</vt:lpstr>
      <vt:lpstr>Calibri Light</vt:lpstr>
      <vt:lpstr>Cambria</vt:lpstr>
      <vt:lpstr>Office Theme</vt:lpstr>
      <vt:lpstr>Wind Power Predictive Modeling</vt:lpstr>
      <vt:lpstr>GoaL</vt:lpstr>
      <vt:lpstr>PowerPoint Presentation</vt:lpstr>
      <vt:lpstr>Data Insights</vt:lpstr>
      <vt:lpstr>PowerPoint Presentation</vt:lpstr>
      <vt:lpstr>PowerPoint Presentation</vt:lpstr>
      <vt:lpstr>PowerPoint Presentation</vt:lpstr>
      <vt:lpstr>PowerPoint Presentation</vt:lpstr>
      <vt:lpstr>The Approach (Taken)</vt:lpstr>
      <vt:lpstr>PowerPoint Presentation</vt:lpstr>
      <vt:lpstr>- As, only last month’s power generation data was available for each windfarm.  - This was used to build the model with input features as monthly averaged weather data.  - The data set was compiled as one row for each windfarm with corresponding power output.  - Random Forest Regressor was used to build the model.</vt:lpstr>
      <vt:lpstr>The Approach (Ideal)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 Energy Potential &amp; Production in Ireland</dc:title>
  <dc:creator>Nipun Bhushan</dc:creator>
  <cp:lastModifiedBy>Nipun Bhushan</cp:lastModifiedBy>
  <cp:revision>11</cp:revision>
  <dcterms:created xsi:type="dcterms:W3CDTF">2023-01-26T11:06:56Z</dcterms:created>
  <dcterms:modified xsi:type="dcterms:W3CDTF">2023-02-07T22:00:41Z</dcterms:modified>
</cp:coreProperties>
</file>